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301" r:id="rId2"/>
    <p:sldId id="300" r:id="rId3"/>
    <p:sldId id="313" r:id="rId4"/>
    <p:sldId id="312" r:id="rId5"/>
    <p:sldId id="274" r:id="rId6"/>
    <p:sldId id="275" r:id="rId7"/>
    <p:sldId id="279" r:id="rId8"/>
    <p:sldId id="282" r:id="rId9"/>
    <p:sldId id="302" r:id="rId10"/>
    <p:sldId id="287" r:id="rId11"/>
    <p:sldId id="286" r:id="rId12"/>
    <p:sldId id="288" r:id="rId13"/>
    <p:sldId id="292" r:id="rId14"/>
    <p:sldId id="295" r:id="rId15"/>
    <p:sldId id="296" r:id="rId16"/>
    <p:sldId id="265" r:id="rId17"/>
    <p:sldId id="297" r:id="rId18"/>
    <p:sldId id="303" r:id="rId19"/>
    <p:sldId id="314" r:id="rId20"/>
    <p:sldId id="304" r:id="rId21"/>
    <p:sldId id="315" r:id="rId22"/>
    <p:sldId id="305" r:id="rId23"/>
    <p:sldId id="306" r:id="rId24"/>
    <p:sldId id="307" r:id="rId25"/>
    <p:sldId id="308" r:id="rId26"/>
    <p:sldId id="309" r:id="rId27"/>
    <p:sldId id="310" r:id="rId28"/>
    <p:sldId id="311" r:id="rId29"/>
    <p:sldId id="25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4" d="100"/>
          <a:sy n="64" d="100"/>
        </p:scale>
        <p:origin x="87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828E8B-5C4B-4F09-B900-AA725873E665}" type="datetimeFigureOut">
              <a:rPr lang="en-US" smtClean="0"/>
              <a:t>12/21/2023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08AA24-E9AB-4B3A-8C36-825D327C2D42}" type="slidenum">
              <a:rPr lang="en-US" smtClean="0"/>
              <a:t>‹#›</a:t>
            </a:fld>
            <a:endParaRPr lang="en-US"/>
          </a:p>
        </p:txBody>
      </p:sp>
    </p:spTree>
    <p:extLst>
      <p:ext uri="{BB962C8B-B14F-4D97-AF65-F5344CB8AC3E}">
        <p14:creationId xmlns:p14="http://schemas.microsoft.com/office/powerpoint/2010/main" val="40879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08AA24-E9AB-4B3A-8C36-825D327C2D42}" type="slidenum">
              <a:rPr lang="en-US" smtClean="0"/>
              <a:t>10</a:t>
            </a:fld>
            <a:endParaRPr lang="en-US"/>
          </a:p>
        </p:txBody>
      </p:sp>
    </p:spTree>
    <p:extLst>
      <p:ext uri="{BB962C8B-B14F-4D97-AF65-F5344CB8AC3E}">
        <p14:creationId xmlns:p14="http://schemas.microsoft.com/office/powerpoint/2010/main" val="1319882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990619-1E6C-4217-A742-7D1BF89F382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90619-1E6C-4217-A742-7D1BF89F38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8990619-1E6C-4217-A742-7D1BF89F382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8990619-1E6C-4217-A742-7D1BF89F382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990619-1E6C-4217-A742-7D1BF89F382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607105AC-8818-4358-936B-74F00EE4E09E}" type="datetimeFigureOut">
              <a:rPr lang="en-US" smtClean="0"/>
              <a:pPr/>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90619-1E6C-4217-A742-7D1BF89F382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8990619-1E6C-4217-A742-7D1BF89F382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8990619-1E6C-4217-A742-7D1BF89F38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8990619-1E6C-4217-A742-7D1BF89F38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8990619-1E6C-4217-A742-7D1BF89F382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07105AC-8818-4358-936B-74F00EE4E09E}" type="datetimeFigureOut">
              <a:rPr lang="en-US" smtClean="0"/>
              <a:pPr/>
              <a:t>12/21/2023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8990619-1E6C-4217-A742-7D1BF89F382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07105AC-8818-4358-936B-74F00EE4E09E}" type="datetimeFigureOut">
              <a:rPr lang="en-US" smtClean="0"/>
              <a:pPr/>
              <a:t>12/21/2023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07105AC-8818-4358-936B-74F00EE4E09E}" type="datetimeFigureOut">
              <a:rPr lang="en-US" smtClean="0"/>
              <a:pPr/>
              <a:t>12/21/2023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8990619-1E6C-4217-A742-7D1BF89F382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2474913"/>
            <a:ext cx="9144000" cy="16557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CN" altLang="en-US" sz="1800" dirty="0">
              <a:solidFill>
                <a:prstClr val="white"/>
              </a:solidFill>
            </a:endParaRPr>
          </a:p>
        </p:txBody>
      </p:sp>
      <p:sp>
        <p:nvSpPr>
          <p:cNvPr id="4" name="矩形 3"/>
          <p:cNvSpPr/>
          <p:nvPr/>
        </p:nvSpPr>
        <p:spPr>
          <a:xfrm>
            <a:off x="755577" y="2475461"/>
            <a:ext cx="3528392" cy="1656000"/>
          </a:xfrm>
          <a:prstGeom prst="rect">
            <a:avLst/>
          </a:prstGeom>
          <a:gradFill flip="none" rotWithShape="1">
            <a:gsLst>
              <a:gs pos="36000">
                <a:srgbClr val="026DCE"/>
              </a:gs>
              <a:gs pos="95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CN" altLang="en-US" sz="1800">
              <a:solidFill>
                <a:prstClr val="white"/>
              </a:solidFill>
            </a:endParaRPr>
          </a:p>
        </p:txBody>
      </p:sp>
      <p:sp>
        <p:nvSpPr>
          <p:cNvPr id="5" name="矩形 4"/>
          <p:cNvSpPr/>
          <p:nvPr/>
        </p:nvSpPr>
        <p:spPr>
          <a:xfrm>
            <a:off x="0" y="4067175"/>
            <a:ext cx="9144000" cy="222250"/>
          </a:xfrm>
          <a:prstGeom prst="rect">
            <a:avLst/>
          </a:prstGeom>
          <a:solidFill>
            <a:schemeClr val="accent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0" lang="zh-CN" altLang="en-US" sz="1800">
              <a:solidFill>
                <a:prstClr val="white"/>
              </a:solidFill>
            </a:endParaRPr>
          </a:p>
        </p:txBody>
      </p:sp>
      <p:sp>
        <p:nvSpPr>
          <p:cNvPr id="17415" name="TextBox 6"/>
          <p:cNvSpPr txBox="1">
            <a:spLocks noChangeArrowheads="1"/>
          </p:cNvSpPr>
          <p:nvPr/>
        </p:nvSpPr>
        <p:spPr bwMode="auto">
          <a:xfrm>
            <a:off x="3225554" y="2475461"/>
            <a:ext cx="5918446"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Tahoma" panose="020B0604030504040204" pitchFamily="34" charset="0"/>
                <a:ea typeface="宋体" panose="02010600030101010101" pitchFamily="2" charset="-122"/>
              </a:defRPr>
            </a:lvl1pPr>
            <a:lvl2pPr marL="742950" indent="-285750">
              <a:defRPr kumimoji="1" sz="3200">
                <a:solidFill>
                  <a:schemeClr val="tx1"/>
                </a:solidFill>
                <a:latin typeface="Tahoma" panose="020B0604030504040204" pitchFamily="34" charset="0"/>
                <a:ea typeface="宋体" panose="02010600030101010101" pitchFamily="2" charset="-122"/>
              </a:defRPr>
            </a:lvl2pPr>
            <a:lvl3pPr marL="1143000" indent="-228600">
              <a:defRPr kumimoji="1" sz="3200">
                <a:solidFill>
                  <a:schemeClr val="tx1"/>
                </a:solidFill>
                <a:latin typeface="Tahoma" panose="020B0604030504040204" pitchFamily="34" charset="0"/>
                <a:ea typeface="宋体" panose="02010600030101010101" pitchFamily="2" charset="-122"/>
              </a:defRPr>
            </a:lvl3pPr>
            <a:lvl4pPr marL="1600200" indent="-228600">
              <a:defRPr kumimoji="1" sz="3200">
                <a:solidFill>
                  <a:schemeClr val="tx1"/>
                </a:solidFill>
                <a:latin typeface="Tahoma" panose="020B0604030504040204" pitchFamily="34" charset="0"/>
                <a:ea typeface="宋体" panose="02010600030101010101" pitchFamily="2" charset="-122"/>
              </a:defRPr>
            </a:lvl4pPr>
            <a:lvl5pPr marL="2057400" indent="-228600">
              <a:defRPr kumimoji="1" sz="32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32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32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32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3200">
                <a:solidFill>
                  <a:schemeClr val="tx1"/>
                </a:solidFill>
                <a:latin typeface="Tahoma" panose="020B0604030504040204" pitchFamily="34" charset="0"/>
                <a:ea typeface="宋体" panose="02010600030101010101" pitchFamily="2" charset="-122"/>
              </a:defRPr>
            </a:lvl9pPr>
          </a:lstStyle>
          <a:p>
            <a:pPr algn="ctr"/>
            <a:r>
              <a:rPr lang="en-US" sz="2000" b="1" dirty="0">
                <a:solidFill>
                  <a:schemeClr val="bg1"/>
                </a:solidFill>
              </a:rPr>
              <a:t>Testing the Environmental Brundtland Curve Hypothesis for Air Pollution and Economic growth nexus</a:t>
            </a:r>
          </a:p>
          <a:p>
            <a:pPr algn="ctr"/>
            <a:br>
              <a:rPr lang="en-US" sz="2000" dirty="0">
                <a:solidFill>
                  <a:srgbClr val="FF0000"/>
                </a:solidFill>
              </a:rPr>
            </a:br>
            <a:endParaRPr kumimoji="0" lang="zh-CN" altLang="en-US" sz="2000" b="1"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4" name="TextBox 13"/>
          <p:cNvSpPr txBox="1"/>
          <p:nvPr/>
        </p:nvSpPr>
        <p:spPr>
          <a:xfrm>
            <a:off x="985838" y="317500"/>
            <a:ext cx="2239716" cy="338554"/>
          </a:xfrm>
          <a:prstGeom prst="rect">
            <a:avLst/>
          </a:prstGeom>
          <a:noFill/>
        </p:spPr>
        <p:txBody>
          <a:bodyPr wrap="none">
            <a:spAutoFit/>
          </a:bodyPr>
          <a:lstStyle/>
          <a:p>
            <a:pPr eaLnBrk="1" fontAlgn="auto" hangingPunct="1">
              <a:spcBef>
                <a:spcPts val="0"/>
              </a:spcBef>
              <a:spcAft>
                <a:spcPts val="0"/>
              </a:spcAft>
              <a:defRPr/>
            </a:pPr>
            <a:r>
              <a:rPr kumimoji="0" lang="en-US" altLang="zh-CN" sz="1600" b="1" spc="100" dirty="0">
                <a:solidFill>
                  <a:srgbClr val="014C83"/>
                </a:solidFill>
                <a:latin typeface="Arial" panose="020B0604020202020204" pitchFamily="34" charset="0"/>
                <a:ea typeface="微软雅黑" panose="020B0503020204020204" pitchFamily="34" charset="-122"/>
                <a:cs typeface="Arial" panose="020B0604020202020204" pitchFamily="34" charset="0"/>
              </a:rPr>
              <a:t>Jiangsu University</a:t>
            </a:r>
            <a:endParaRPr kumimoji="0" lang="zh-CN" altLang="en-US" sz="1600" b="1" spc="100" dirty="0">
              <a:solidFill>
                <a:srgbClr val="014C83"/>
              </a:solidFill>
              <a:latin typeface="Arial" panose="020B0604020202020204" pitchFamily="34" charset="0"/>
              <a:ea typeface="微软雅黑" panose="020B0503020204020204" pitchFamily="34" charset="-122"/>
              <a:cs typeface="Arial" panose="020B0604020202020204" pitchFamily="34" charset="0"/>
            </a:endParaRPr>
          </a:p>
        </p:txBody>
      </p:sp>
      <p:cxnSp>
        <p:nvCxnSpPr>
          <p:cNvPr id="18" name="直接连接符 17"/>
          <p:cNvCxnSpPr/>
          <p:nvPr/>
        </p:nvCxnSpPr>
        <p:spPr>
          <a:xfrm flipV="1">
            <a:off x="1089025" y="656054"/>
            <a:ext cx="2042815" cy="7522"/>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527" y="204962"/>
            <a:ext cx="740717" cy="740717"/>
          </a:xfrm>
          <a:prstGeom prst="rect">
            <a:avLst/>
          </a:prstGeom>
        </p:spPr>
      </p:pic>
      <p:sp>
        <p:nvSpPr>
          <p:cNvPr id="6" name="日期占位符 5"/>
          <p:cNvSpPr>
            <a:spLocks noGrp="1"/>
          </p:cNvSpPr>
          <p:nvPr>
            <p:ph type="dt" sz="half" idx="10"/>
          </p:nvPr>
        </p:nvSpPr>
        <p:spPr/>
        <p:txBody>
          <a:bodyPr/>
          <a:lstStyle/>
          <a:p>
            <a:pPr>
              <a:defRPr/>
            </a:pPr>
            <a:r>
              <a:rPr lang="en-US" altLang="zh-CN" dirty="0"/>
              <a:t>2021/10/30</a:t>
            </a:r>
            <a:endParaRPr lang="zh-CN" altLang="en-US" dirty="0"/>
          </a:p>
        </p:txBody>
      </p:sp>
      <p:sp>
        <p:nvSpPr>
          <p:cNvPr id="3" name="矩形 2"/>
          <p:cNvSpPr/>
          <p:nvPr/>
        </p:nvSpPr>
        <p:spPr>
          <a:xfrm>
            <a:off x="4427984" y="4559165"/>
            <a:ext cx="3528392" cy="1631216"/>
          </a:xfrm>
          <a:prstGeom prst="rect">
            <a:avLst/>
          </a:prstGeom>
        </p:spPr>
        <p:txBody>
          <a:bodyPr wrap="square">
            <a:spAutoFit/>
          </a:bodyPr>
          <a:lstStyle/>
          <a:p>
            <a:pPr indent="306070" algn="ctr">
              <a:lnSpc>
                <a:spcPct val="125000"/>
              </a:lnSpc>
              <a:spcAft>
                <a:spcPts val="0"/>
              </a:spcAft>
            </a:pPr>
            <a:r>
              <a:rPr lang="en-US" altLang="zh-CN" sz="2000" kern="100" dirty="0">
                <a:latin typeface="Times New Roman" panose="02020603050405020304" pitchFamily="18" charset="0"/>
                <a:ea typeface="楷体" panose="02010609060101010101" pitchFamily="49" charset="-122"/>
                <a:cs typeface="Times New Roman" panose="02020603050405020304" pitchFamily="18" charset="0"/>
              </a:rPr>
              <a:t>Mr. Francis </a:t>
            </a:r>
            <a:r>
              <a:rPr lang="en-US" altLang="zh-CN" sz="2000" kern="100" dirty="0" err="1">
                <a:latin typeface="Times New Roman" panose="02020603050405020304" pitchFamily="18" charset="0"/>
                <a:ea typeface="楷体" panose="02010609060101010101" pitchFamily="49" charset="-122"/>
                <a:cs typeface="Times New Roman" panose="02020603050405020304" pitchFamily="18" charset="0"/>
              </a:rPr>
              <a:t>Ayensu</a:t>
            </a:r>
            <a:endParaRPr lang="en-US" altLang="zh-CN" sz="2000" kern="100" baseline="30000" dirty="0">
              <a:latin typeface="Times New Roman" panose="02020603050405020304" pitchFamily="18" charset="0"/>
              <a:ea typeface="楷体" panose="02010609060101010101" pitchFamily="49" charset="-122"/>
              <a:cs typeface="Times New Roman" panose="02020603050405020304" pitchFamily="18" charset="0"/>
            </a:endParaRPr>
          </a:p>
          <a:p>
            <a:pPr indent="306070" algn="ctr">
              <a:lnSpc>
                <a:spcPct val="125000"/>
              </a:lnSpc>
              <a:spcAft>
                <a:spcPts val="0"/>
              </a:spcAft>
            </a:pPr>
            <a:r>
              <a:rPr lang="en-US" altLang="zh-CN" sz="2000" kern="100" baseline="30000" dirty="0">
                <a:latin typeface="Times New Roman" panose="02020603050405020304" pitchFamily="18" charset="0"/>
                <a:ea typeface="楷体" panose="02010609060101010101" pitchFamily="49" charset="-122"/>
                <a:cs typeface="Times New Roman" panose="02020603050405020304" pitchFamily="18" charset="0"/>
              </a:rPr>
              <a:t>5103200230</a:t>
            </a:r>
          </a:p>
          <a:p>
            <a:pPr indent="306070" algn="ctr">
              <a:lnSpc>
                <a:spcPct val="125000"/>
              </a:lnSpc>
              <a:spcAft>
                <a:spcPts val="0"/>
              </a:spcAft>
            </a:pPr>
            <a:r>
              <a:rPr lang="en-US" altLang="zh-CN" sz="2000" kern="100" baseline="30000" dirty="0">
                <a:latin typeface="Times New Roman" panose="02020603050405020304" pitchFamily="18" charset="0"/>
                <a:ea typeface="楷体" panose="02010609060101010101" pitchFamily="49" charset="-122"/>
                <a:cs typeface="Times New Roman" panose="02020603050405020304" pitchFamily="18" charset="0"/>
              </a:rPr>
              <a:t>PhD Student</a:t>
            </a:r>
          </a:p>
          <a:p>
            <a:pPr indent="306070" algn="ctr">
              <a:lnSpc>
                <a:spcPct val="125000"/>
              </a:lnSpc>
              <a:spcAft>
                <a:spcPts val="0"/>
              </a:spcAft>
            </a:pPr>
            <a:r>
              <a:rPr lang="en-US" altLang="zh-CN" sz="2000" kern="100" baseline="30000" dirty="0">
                <a:latin typeface="Times New Roman" panose="02020603050405020304" pitchFamily="18" charset="0"/>
                <a:ea typeface="楷体" panose="02010609060101010101" pitchFamily="49" charset="-122"/>
                <a:cs typeface="Times New Roman" panose="02020603050405020304" pitchFamily="18" charset="0"/>
              </a:rPr>
              <a:t>School of Management, Jiangsu University</a:t>
            </a:r>
            <a:endParaRPr lang="zh-CN" altLang="en-US" sz="2000" kern="100" baseline="30000" dirty="0">
              <a:latin typeface="Times New Roman" panose="02020603050405020304" pitchFamily="18" charset="0"/>
              <a:ea typeface="楷体" panose="02010609060101010101" pitchFamily="49" charset="-122"/>
              <a:cs typeface="Times New Roman" panose="02020603050405020304" pitchFamily="18" charset="0"/>
            </a:endParaRPr>
          </a:p>
          <a:p>
            <a:pPr indent="306070" algn="ctr">
              <a:lnSpc>
                <a:spcPct val="125000"/>
              </a:lnSpc>
              <a:spcAft>
                <a:spcPts val="0"/>
              </a:spcAft>
            </a:pPr>
            <a:r>
              <a:rPr lang="en-US" altLang="zh-CN" sz="2000" kern="100" baseline="30000" dirty="0">
                <a:latin typeface="Times New Roman" panose="02020603050405020304" pitchFamily="18" charset="0"/>
                <a:ea typeface="楷体" panose="02010609060101010101" pitchFamily="49" charset="-122"/>
                <a:cs typeface="Times New Roman" panose="02020603050405020304" pitchFamily="18" charset="0"/>
              </a:rPr>
              <a:t> Supervisor:</a:t>
            </a:r>
            <a:r>
              <a:rPr lang="en-US" altLang="zh-CN" sz="2000" kern="100" dirty="0">
                <a:latin typeface="Times New Roman" panose="02020603050405020304" pitchFamily="18" charset="0"/>
                <a:ea typeface="楷体" panose="02010609060101010101" pitchFamily="49" charset="-122"/>
                <a:cs typeface="Times New Roman" panose="02020603050405020304" pitchFamily="18" charset="0"/>
              </a:rPr>
              <a:t> Prof Sun </a:t>
            </a:r>
            <a:r>
              <a:rPr lang="en-US" altLang="zh-CN" sz="2000" kern="100" dirty="0" err="1">
                <a:latin typeface="Times New Roman" panose="02020603050405020304" pitchFamily="18" charset="0"/>
                <a:ea typeface="楷体" panose="02010609060101010101" pitchFamily="49" charset="-122"/>
                <a:cs typeface="Times New Roman" panose="02020603050405020304" pitchFamily="18" charset="0"/>
              </a:rPr>
              <a:t>Dongying</a:t>
            </a:r>
            <a:endParaRPr lang="zh-CN" altLang="zh-CN" sz="1600" kern="1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7" name="图片 6">
            <a:extLst>
              <a:ext uri="{FF2B5EF4-FFF2-40B4-BE49-F238E27FC236}">
                <a16:creationId xmlns:a16="http://schemas.microsoft.com/office/drawing/2014/main" id="{EC661800-B6E1-41A2-8549-CA4B74B057A4}"/>
              </a:ext>
            </a:extLst>
          </p:cNvPr>
          <p:cNvPicPr>
            <a:picLocks noChangeAspect="1"/>
          </p:cNvPicPr>
          <p:nvPr/>
        </p:nvPicPr>
        <p:blipFill>
          <a:blip r:embed="rId3"/>
          <a:stretch>
            <a:fillRect/>
          </a:stretch>
        </p:blipFill>
        <p:spPr>
          <a:xfrm>
            <a:off x="356041" y="2317497"/>
            <a:ext cx="2569791" cy="1445508"/>
          </a:xfrm>
          <a:prstGeom prst="rect">
            <a:avLst/>
          </a:prstGeom>
        </p:spPr>
      </p:pic>
    </p:spTree>
    <p:extLst>
      <p:ext uri="{BB962C8B-B14F-4D97-AF65-F5344CB8AC3E}">
        <p14:creationId xmlns:p14="http://schemas.microsoft.com/office/powerpoint/2010/main" val="273265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Literature review</a:t>
            </a:r>
          </a:p>
        </p:txBody>
      </p:sp>
      <p:sp>
        <p:nvSpPr>
          <p:cNvPr id="3" name="Content Placeholder 2"/>
          <p:cNvSpPr>
            <a:spLocks noGrp="1"/>
          </p:cNvSpPr>
          <p:nvPr>
            <p:ph sz="quarter" idx="1"/>
          </p:nvPr>
        </p:nvSpPr>
        <p:spPr>
          <a:xfrm>
            <a:off x="0" y="762000"/>
            <a:ext cx="9144000" cy="5867400"/>
          </a:xfrm>
        </p:spPr>
        <p:txBody>
          <a:bodyPr>
            <a:normAutofit/>
          </a:bodyPr>
          <a:lstStyle/>
          <a:p>
            <a:pPr marL="0" indent="0">
              <a:buNone/>
            </a:pPr>
            <a:endParaRPr lang="en-US" b="1" dirty="0">
              <a:solidFill>
                <a:srgbClr val="FF0000"/>
              </a:solidFill>
            </a:endParaRPr>
          </a:p>
          <a:p>
            <a:pPr marL="0" indent="0">
              <a:buNone/>
            </a:pPr>
            <a:r>
              <a:rPr lang="en-US" b="1" dirty="0">
                <a:solidFill>
                  <a:srgbClr val="FF0000"/>
                </a:solidFill>
              </a:rPr>
              <a:t>Research Gap</a:t>
            </a:r>
          </a:p>
          <a:p>
            <a:pPr marL="0" indent="0">
              <a:buNone/>
            </a:pPr>
            <a:endParaRPr lang="en-US" b="1" dirty="0">
              <a:solidFill>
                <a:srgbClr val="FF0000"/>
              </a:solidFill>
            </a:endParaRPr>
          </a:p>
          <a:p>
            <a:pPr marL="0" indent="0">
              <a:buNone/>
            </a:pPr>
            <a:endParaRPr lang="en-US" b="1" dirty="0">
              <a:solidFill>
                <a:srgbClr val="FF0000"/>
              </a:solidFill>
            </a:endParaRPr>
          </a:p>
          <a:p>
            <a:pPr marL="0" indent="0">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51392828"/>
              </p:ext>
            </p:extLst>
          </p:nvPr>
        </p:nvGraphicFramePr>
        <p:xfrm>
          <a:off x="0" y="1643260"/>
          <a:ext cx="9144000" cy="5183555"/>
        </p:xfrm>
        <a:graphic>
          <a:graphicData uri="http://schemas.openxmlformats.org/drawingml/2006/table">
            <a:tbl>
              <a:tblPr firstRow="1" firstCol="1" bandRow="1">
                <a:tableStyleId>{5C22544A-7EE6-4342-B048-85BDC9FD1C3A}</a:tableStyleId>
              </a:tblPr>
              <a:tblGrid>
                <a:gridCol w="1523999">
                  <a:extLst>
                    <a:ext uri="{9D8B030D-6E8A-4147-A177-3AD203B41FA5}">
                      <a16:colId xmlns:a16="http://schemas.microsoft.com/office/drawing/2014/main" val="20000"/>
                    </a:ext>
                  </a:extLst>
                </a:gridCol>
                <a:gridCol w="3477848">
                  <a:extLst>
                    <a:ext uri="{9D8B030D-6E8A-4147-A177-3AD203B41FA5}">
                      <a16:colId xmlns:a16="http://schemas.microsoft.com/office/drawing/2014/main" val="20001"/>
                    </a:ext>
                  </a:extLst>
                </a:gridCol>
                <a:gridCol w="4142153">
                  <a:extLst>
                    <a:ext uri="{9D8B030D-6E8A-4147-A177-3AD203B41FA5}">
                      <a16:colId xmlns:a16="http://schemas.microsoft.com/office/drawing/2014/main" val="20002"/>
                    </a:ext>
                  </a:extLst>
                </a:gridCol>
              </a:tblGrid>
              <a:tr h="457809">
                <a:tc>
                  <a:txBody>
                    <a:bodyPr/>
                    <a:lstStyle/>
                    <a:p>
                      <a:pPr algn="just">
                        <a:lnSpc>
                          <a:spcPct val="115000"/>
                        </a:lnSpc>
                        <a:spcAft>
                          <a:spcPts val="0"/>
                        </a:spcAft>
                      </a:pPr>
                      <a:r>
                        <a:rPr lang="en-US" sz="2000" dirty="0">
                          <a:effectLst/>
                        </a:rPr>
                        <a:t>Area</a:t>
                      </a:r>
                      <a:endParaRPr lang="en-US" sz="20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dirty="0">
                          <a:effectLst/>
                        </a:rPr>
                        <a:t>Gap</a:t>
                      </a:r>
                      <a:endParaRPr lang="en-US" sz="20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dirty="0">
                          <a:effectLst/>
                        </a:rPr>
                        <a:t>Contribution of the study</a:t>
                      </a:r>
                      <a:endParaRPr lang="en-US" sz="20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261946">
                <a:tc>
                  <a:txBody>
                    <a:bodyPr/>
                    <a:lstStyle/>
                    <a:p>
                      <a:pPr marL="0" algn="just" rtl="0" eaLnBrk="1" latinLnBrk="0" hangingPunct="1">
                        <a:lnSpc>
                          <a:spcPct val="200000"/>
                        </a:lnSpc>
                        <a:spcAft>
                          <a:spcPts val="0"/>
                        </a:spcAft>
                      </a:pPr>
                      <a:r>
                        <a:rPr kumimoji="0" lang="en-GB" sz="1600" b="1" kern="1200" dirty="0">
                          <a:solidFill>
                            <a:schemeClr val="lt1"/>
                          </a:solidFill>
                          <a:effectLst/>
                          <a:latin typeface="+mn-lt"/>
                          <a:ea typeface="+mn-ea"/>
                          <a:cs typeface="+mn-cs"/>
                        </a:rPr>
                        <a:t>Focus region </a:t>
                      </a:r>
                      <a:endParaRPr kumimoji="0" lang="en-US" sz="1600" b="1" kern="1200" dirty="0">
                        <a:solidFill>
                          <a:schemeClr val="lt1"/>
                        </a:solidFill>
                        <a:effectLst/>
                        <a:latin typeface="+mn-lt"/>
                        <a:ea typeface="+mn-ea"/>
                        <a:cs typeface="+mn-cs"/>
                      </a:endParaRPr>
                    </a:p>
                  </a:txBody>
                  <a:tcPr marL="68580" marR="68580" marT="0" marB="0"/>
                </a:tc>
                <a:tc>
                  <a:txBody>
                    <a:bodyPr/>
                    <a:lstStyle/>
                    <a:p>
                      <a:pPr algn="just">
                        <a:lnSpc>
                          <a:spcPct val="115000"/>
                        </a:lnSpc>
                        <a:spcAft>
                          <a:spcPts val="0"/>
                        </a:spcAft>
                      </a:pPr>
                      <a:r>
                        <a:rPr lang="en-US" sz="2000" dirty="0">
                          <a:effectLst/>
                        </a:rPr>
                        <a:t>No existing</a:t>
                      </a:r>
                      <a:r>
                        <a:rPr lang="en-US" sz="2000" baseline="0" dirty="0">
                          <a:effectLst/>
                        </a:rPr>
                        <a:t> studies  </a:t>
                      </a:r>
                      <a:r>
                        <a:rPr kumimoji="0" lang="en-US" sz="1800" kern="1200" dirty="0">
                          <a:solidFill>
                            <a:schemeClr val="dk1"/>
                          </a:solidFill>
                          <a:effectLst/>
                          <a:latin typeface="+mn-lt"/>
                          <a:ea typeface="+mn-ea"/>
                          <a:cs typeface="+mn-cs"/>
                        </a:rPr>
                        <a:t>have focused on less industrialized economies</a:t>
                      </a:r>
                      <a:endParaRPr lang="en-US" sz="20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kumimoji="0" lang="en-US" sz="1800" kern="1200" dirty="0">
                          <a:solidFill>
                            <a:schemeClr val="dk1"/>
                          </a:solidFill>
                          <a:effectLst/>
                          <a:latin typeface="+mn-lt"/>
                          <a:ea typeface="+mn-ea"/>
                          <a:cs typeface="+mn-cs"/>
                        </a:rPr>
                        <a:t>The current study fills that research gap by focusing on less industrialized economies</a:t>
                      </a:r>
                      <a:endParaRPr lang="en-US" sz="20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903141">
                <a:tc>
                  <a:txBody>
                    <a:bodyPr/>
                    <a:lstStyle/>
                    <a:p>
                      <a:pPr algn="just">
                        <a:lnSpc>
                          <a:spcPct val="115000"/>
                        </a:lnSpc>
                        <a:spcAft>
                          <a:spcPts val="0"/>
                        </a:spcAft>
                      </a:pPr>
                      <a:r>
                        <a:rPr kumimoji="0" lang="en-GB" sz="1600" b="1" kern="1200" dirty="0">
                          <a:solidFill>
                            <a:schemeClr val="lt1"/>
                          </a:solidFill>
                          <a:effectLst/>
                          <a:latin typeface="+mn-lt"/>
                          <a:ea typeface="+mn-ea"/>
                          <a:cs typeface="+mn-cs"/>
                        </a:rPr>
                        <a:t>Scope of studied variables</a:t>
                      </a:r>
                      <a:endParaRPr lang="en-US" sz="16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kumimoji="0" lang="en-US" sz="1800" kern="1200" dirty="0">
                          <a:solidFill>
                            <a:schemeClr val="dk1"/>
                          </a:solidFill>
                          <a:effectLst/>
                          <a:latin typeface="+mn-lt"/>
                          <a:ea typeface="+mn-ea"/>
                          <a:cs typeface="+mn-cs"/>
                        </a:rPr>
                        <a:t>Fewer empirical studies have investigated the link between air pollution as an environmental concern and GDP</a:t>
                      </a:r>
                      <a:endParaRPr lang="en-US" sz="20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kumimoji="0" lang="en-US" sz="1800" kern="1200" dirty="0">
                          <a:solidFill>
                            <a:schemeClr val="dk1"/>
                          </a:solidFill>
                          <a:effectLst/>
                          <a:latin typeface="+mn-lt"/>
                          <a:ea typeface="+mn-ea"/>
                          <a:cs typeface="+mn-cs"/>
                        </a:rPr>
                        <a:t>The current study fills this research gap by investigating the relationship between air pollution and GDP by controlling for variables such as foreign direct investment, trade openness, level of industrialization, and regulation quality.</a:t>
                      </a:r>
                      <a:endParaRPr lang="en-US" sz="20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275653">
                <a:tc>
                  <a:txBody>
                    <a:bodyPr/>
                    <a:lstStyle/>
                    <a:p>
                      <a:pPr marL="0" marR="0" indent="0" algn="just" defTabSz="914400" rtl="0" eaLnBrk="1" fontAlgn="auto" latinLnBrk="0" hangingPunct="1">
                        <a:lnSpc>
                          <a:spcPct val="200000"/>
                        </a:lnSpc>
                        <a:spcBef>
                          <a:spcPts val="0"/>
                        </a:spcBef>
                        <a:spcAft>
                          <a:spcPts val="0"/>
                        </a:spcAft>
                        <a:buClrTx/>
                        <a:buSzTx/>
                        <a:buFontTx/>
                        <a:buNone/>
                        <a:tabLst/>
                        <a:defRPr/>
                      </a:pPr>
                      <a:r>
                        <a:rPr kumimoji="0" lang="en-GB" sz="1600" b="1" kern="1200" dirty="0">
                          <a:solidFill>
                            <a:schemeClr val="lt1"/>
                          </a:solidFill>
                          <a:effectLst/>
                          <a:latin typeface="+mn-lt"/>
                          <a:ea typeface="+mn-ea"/>
                          <a:cs typeface="+mn-cs"/>
                        </a:rPr>
                        <a:t>Period of analysis</a:t>
                      </a:r>
                      <a:endParaRPr kumimoji="0" lang="en-US" sz="1600" b="1" kern="1200" dirty="0">
                        <a:solidFill>
                          <a:schemeClr val="lt1"/>
                        </a:solidFill>
                        <a:effectLst/>
                        <a:latin typeface="+mn-lt"/>
                        <a:ea typeface="+mn-ea"/>
                        <a:cs typeface="+mn-cs"/>
                      </a:endParaRPr>
                    </a:p>
                  </a:txBody>
                  <a:tcPr marL="68580" marR="68580" marT="0" marB="0"/>
                </a:tc>
                <a:tc>
                  <a:txBody>
                    <a:bodyPr/>
                    <a:lstStyle/>
                    <a:p>
                      <a:pPr>
                        <a:lnSpc>
                          <a:spcPct val="115000"/>
                        </a:lnSpc>
                        <a:spcAft>
                          <a:spcPts val="0"/>
                        </a:spcAft>
                      </a:pPr>
                      <a:r>
                        <a:rPr lang="en-US" sz="2000" dirty="0">
                          <a:effectLst/>
                        </a:rPr>
                        <a:t>No existing studies covering</a:t>
                      </a:r>
                      <a:r>
                        <a:rPr lang="en-US" sz="2000" baseline="0" dirty="0">
                          <a:effectLst/>
                        </a:rPr>
                        <a:t> the period 2016 to 2020</a:t>
                      </a:r>
                      <a:endParaRPr lang="en-US" sz="20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dirty="0">
                          <a:effectLst/>
                        </a:rPr>
                        <a:t>The current study covers the period 1990 to 2020</a:t>
                      </a:r>
                      <a:endParaRPr lang="en-US" sz="20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pic>
        <p:nvPicPr>
          <p:cNvPr id="5" name="Picture 4" descr="1d79dc5d5677b065fbf2c0ae"/>
          <p:cNvPicPr/>
          <p:nvPr/>
        </p:nvPicPr>
        <p:blipFill>
          <a:blip r:embed="rId3"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176865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Literature review</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endParaRPr lang="en-US" b="1" dirty="0">
              <a:solidFill>
                <a:srgbClr val="FF0000"/>
              </a:solidFill>
            </a:endParaRPr>
          </a:p>
          <a:p>
            <a:pPr marL="0" indent="0">
              <a:buNone/>
            </a:pPr>
            <a:r>
              <a:rPr lang="en-US" b="1" dirty="0">
                <a:solidFill>
                  <a:srgbClr val="FF0000"/>
                </a:solidFill>
              </a:rPr>
              <a:t>Study’s conceptual framework model</a:t>
            </a:r>
          </a:p>
          <a:p>
            <a:pPr marL="0" indent="0">
              <a:buNone/>
            </a:pPr>
            <a:endParaRPr lang="en-US" dirty="0"/>
          </a:p>
        </p:txBody>
      </p:sp>
      <p:sp>
        <p:nvSpPr>
          <p:cNvPr id="4" name="Rectangle 3"/>
          <p:cNvSpPr/>
          <p:nvPr/>
        </p:nvSpPr>
        <p:spPr>
          <a:xfrm>
            <a:off x="228600" y="35814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GDP</a:t>
            </a:r>
          </a:p>
        </p:txBody>
      </p:sp>
      <p:sp>
        <p:nvSpPr>
          <p:cNvPr id="7" name="Rectangle 6"/>
          <p:cNvSpPr/>
          <p:nvPr/>
        </p:nvSpPr>
        <p:spPr>
          <a:xfrm>
            <a:off x="6553200" y="3543301"/>
            <a:ext cx="280554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Air pollution</a:t>
            </a:r>
          </a:p>
        </p:txBody>
      </p:sp>
      <p:sp>
        <p:nvSpPr>
          <p:cNvPr id="8" name="Rectangle 7"/>
          <p:cNvSpPr/>
          <p:nvPr/>
        </p:nvSpPr>
        <p:spPr>
          <a:xfrm>
            <a:off x="3311222" y="28194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Foreign Direct Investment</a:t>
            </a:r>
          </a:p>
        </p:txBody>
      </p:sp>
      <p:sp>
        <p:nvSpPr>
          <p:cNvPr id="10" name="Rectangle 9"/>
          <p:cNvSpPr/>
          <p:nvPr/>
        </p:nvSpPr>
        <p:spPr>
          <a:xfrm>
            <a:off x="3311236" y="3657601"/>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Industrialization</a:t>
            </a:r>
          </a:p>
        </p:txBody>
      </p:sp>
      <p:sp>
        <p:nvSpPr>
          <p:cNvPr id="11" name="Rectangle 10"/>
          <p:cNvSpPr/>
          <p:nvPr/>
        </p:nvSpPr>
        <p:spPr>
          <a:xfrm>
            <a:off x="3311236" y="5410200"/>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Trade Openness</a:t>
            </a:r>
          </a:p>
        </p:txBody>
      </p:sp>
      <p:cxnSp>
        <p:nvCxnSpPr>
          <p:cNvPr id="18" name="Straight Arrow Connector 17"/>
          <p:cNvCxnSpPr>
            <a:cxnSpLocks/>
          </p:cNvCxnSpPr>
          <p:nvPr/>
        </p:nvCxnSpPr>
        <p:spPr>
          <a:xfrm>
            <a:off x="2133600" y="3759409"/>
            <a:ext cx="609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a:endCxn id="8" idx="1"/>
          </p:cNvCxnSpPr>
          <p:nvPr/>
        </p:nvCxnSpPr>
        <p:spPr>
          <a:xfrm>
            <a:off x="1752600" y="3009900"/>
            <a:ext cx="1558622"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p:cNvCxnSpPr>
          <p:nvPr/>
        </p:nvCxnSpPr>
        <p:spPr>
          <a:xfrm flipV="1">
            <a:off x="1219200" y="3581400"/>
            <a:ext cx="0" cy="41910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1752600" y="3009900"/>
            <a:ext cx="0" cy="571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96" name="Straight Connector 4095"/>
          <p:cNvCxnSpPr>
            <a:cxnSpLocks/>
          </p:cNvCxnSpPr>
          <p:nvPr/>
        </p:nvCxnSpPr>
        <p:spPr>
          <a:xfrm>
            <a:off x="1752600" y="3886200"/>
            <a:ext cx="0" cy="1676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99" name="Straight Arrow Connector 4098"/>
          <p:cNvCxnSpPr>
            <a:cxnSpLocks/>
          </p:cNvCxnSpPr>
          <p:nvPr/>
        </p:nvCxnSpPr>
        <p:spPr>
          <a:xfrm>
            <a:off x="1752600" y="5562600"/>
            <a:ext cx="15586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01" name="Straight Connector 4100"/>
          <p:cNvCxnSpPr>
            <a:cxnSpLocks/>
            <a:stCxn id="8" idx="2"/>
            <a:endCxn id="11" idx="0"/>
          </p:cNvCxnSpPr>
          <p:nvPr/>
        </p:nvCxnSpPr>
        <p:spPr>
          <a:xfrm>
            <a:off x="4454222" y="3276600"/>
            <a:ext cx="14" cy="2133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03" name="Straight Arrow Connector 4102"/>
          <p:cNvCxnSpPr>
            <a:cxnSpLocks/>
          </p:cNvCxnSpPr>
          <p:nvPr/>
        </p:nvCxnSpPr>
        <p:spPr>
          <a:xfrm>
            <a:off x="7297711" y="3214255"/>
            <a:ext cx="0" cy="32904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05" name="Straight Arrow Connector 4104"/>
          <p:cNvCxnSpPr>
            <a:cxnSpLocks/>
          </p:cNvCxnSpPr>
          <p:nvPr/>
        </p:nvCxnSpPr>
        <p:spPr>
          <a:xfrm>
            <a:off x="7315200" y="4000501"/>
            <a:ext cx="0" cy="163829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13" name="Straight Connector 4112"/>
          <p:cNvCxnSpPr/>
          <p:nvPr/>
        </p:nvCxnSpPr>
        <p:spPr>
          <a:xfrm>
            <a:off x="5597236" y="3214255"/>
            <a:ext cx="11083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19" name="Straight Connector 4118"/>
          <p:cNvCxnSpPr>
            <a:cxnSpLocks/>
          </p:cNvCxnSpPr>
          <p:nvPr/>
        </p:nvCxnSpPr>
        <p:spPr>
          <a:xfrm>
            <a:off x="5597236" y="5562600"/>
            <a:ext cx="1717964" cy="0"/>
          </a:xfrm>
          <a:prstGeom prst="line">
            <a:avLst/>
          </a:prstGeom>
        </p:spPr>
        <p:style>
          <a:lnRef idx="1">
            <a:schemeClr val="accent1"/>
          </a:lnRef>
          <a:fillRef idx="0">
            <a:schemeClr val="accent1"/>
          </a:fillRef>
          <a:effectRef idx="0">
            <a:schemeClr val="accent1"/>
          </a:effectRef>
          <a:fontRef idx="minor">
            <a:schemeClr val="tx1"/>
          </a:fontRef>
        </p:style>
      </p:cxnSp>
      <p:pic>
        <p:nvPicPr>
          <p:cNvPr id="40" name="Picture 39"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cxnSp>
        <p:nvCxnSpPr>
          <p:cNvPr id="22" name="Straight Arrow Connector 21">
            <a:extLst>
              <a:ext uri="{FF2B5EF4-FFF2-40B4-BE49-F238E27FC236}">
                <a16:creationId xmlns:a16="http://schemas.microsoft.com/office/drawing/2014/main" id="{569F40AE-75CD-4134-B073-EAC5A886CDFF}"/>
              </a:ext>
            </a:extLst>
          </p:cNvPr>
          <p:cNvCxnSpPr>
            <a:cxnSpLocks/>
          </p:cNvCxnSpPr>
          <p:nvPr/>
        </p:nvCxnSpPr>
        <p:spPr>
          <a:xfrm>
            <a:off x="1752600" y="4724400"/>
            <a:ext cx="554511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08400E84-268C-4562-8DC4-75A5F3CD2417}"/>
              </a:ext>
            </a:extLst>
          </p:cNvPr>
          <p:cNvSpPr/>
          <p:nvPr/>
        </p:nvSpPr>
        <p:spPr>
          <a:xfrm>
            <a:off x="3293918" y="4453328"/>
            <a:ext cx="2286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Regulation Quality</a:t>
            </a:r>
          </a:p>
        </p:txBody>
      </p:sp>
    </p:spTree>
    <p:extLst>
      <p:ext uri="{BB962C8B-B14F-4D97-AF65-F5344CB8AC3E}">
        <p14:creationId xmlns:p14="http://schemas.microsoft.com/office/powerpoint/2010/main" val="1398548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Research methods</a:t>
            </a:r>
          </a:p>
        </p:txBody>
      </p:sp>
      <p:sp>
        <p:nvSpPr>
          <p:cNvPr id="3" name="Content Placeholder 2"/>
          <p:cNvSpPr>
            <a:spLocks noGrp="1"/>
          </p:cNvSpPr>
          <p:nvPr>
            <p:ph sz="quarter" idx="1"/>
          </p:nvPr>
        </p:nvSpPr>
        <p:spPr>
          <a:xfrm>
            <a:off x="0" y="990600"/>
            <a:ext cx="9144000" cy="5867400"/>
          </a:xfrm>
        </p:spPr>
        <p:txBody>
          <a:bodyPr>
            <a:normAutofit fontScale="70000" lnSpcReduction="20000"/>
          </a:bodyPr>
          <a:lstStyle/>
          <a:p>
            <a:pPr marL="0" indent="0">
              <a:buNone/>
            </a:pPr>
            <a:endParaRPr lang="en-US" b="1" dirty="0">
              <a:solidFill>
                <a:srgbClr val="FF0000"/>
              </a:solidFill>
            </a:endParaRPr>
          </a:p>
          <a:p>
            <a:pPr marL="0" indent="0">
              <a:buNone/>
            </a:pPr>
            <a:r>
              <a:rPr lang="en-US" b="1" dirty="0">
                <a:solidFill>
                  <a:srgbClr val="FF0000"/>
                </a:solidFill>
              </a:rPr>
              <a:t>Research design: </a:t>
            </a:r>
            <a:r>
              <a:rPr lang="en-US" dirty="0"/>
              <a:t>Causal (Explanatory)</a:t>
            </a:r>
          </a:p>
          <a:p>
            <a:pPr marL="0" indent="0">
              <a:buNone/>
            </a:pPr>
            <a:endParaRPr lang="en-US" b="1" dirty="0">
              <a:solidFill>
                <a:srgbClr val="FF0000"/>
              </a:solidFill>
            </a:endParaRPr>
          </a:p>
          <a:p>
            <a:pPr marL="0" indent="0">
              <a:buNone/>
            </a:pPr>
            <a:r>
              <a:rPr lang="en-US" b="1" dirty="0">
                <a:solidFill>
                  <a:srgbClr val="FF0000"/>
                </a:solidFill>
              </a:rPr>
              <a:t>Research approach: </a:t>
            </a:r>
            <a:r>
              <a:rPr lang="en-US" dirty="0"/>
              <a:t>Deductive</a:t>
            </a:r>
          </a:p>
          <a:p>
            <a:pPr marL="0" indent="0">
              <a:buNone/>
            </a:pPr>
            <a:endParaRPr lang="en-US" b="1" dirty="0">
              <a:solidFill>
                <a:srgbClr val="FF0000"/>
              </a:solidFill>
            </a:endParaRPr>
          </a:p>
          <a:p>
            <a:pPr marL="0" indent="0">
              <a:buNone/>
            </a:pPr>
            <a:r>
              <a:rPr lang="en-US" b="1" dirty="0">
                <a:solidFill>
                  <a:srgbClr val="FF0000"/>
                </a:solidFill>
              </a:rPr>
              <a:t>Research method: </a:t>
            </a:r>
            <a:r>
              <a:rPr lang="en-US" dirty="0"/>
              <a:t>Quantitative </a:t>
            </a:r>
          </a:p>
          <a:p>
            <a:pPr marL="0" indent="0">
              <a:buNone/>
            </a:pPr>
            <a:endParaRPr lang="en-US" b="1" dirty="0">
              <a:solidFill>
                <a:srgbClr val="FF0000"/>
              </a:solidFill>
            </a:endParaRPr>
          </a:p>
          <a:p>
            <a:pPr marL="0" indent="0">
              <a:buNone/>
            </a:pPr>
            <a:r>
              <a:rPr lang="en-US" b="1" dirty="0">
                <a:solidFill>
                  <a:srgbClr val="FF0000"/>
                </a:solidFill>
              </a:rPr>
              <a:t>Target population: </a:t>
            </a:r>
            <a:r>
              <a:rPr lang="en-US" dirty="0"/>
              <a:t>The target population comprised </a:t>
            </a:r>
            <a:r>
              <a:rPr lang="en-US" b="1" dirty="0"/>
              <a:t>155 less industrialized economies </a:t>
            </a:r>
          </a:p>
          <a:p>
            <a:pPr marL="0" indent="0">
              <a:buNone/>
            </a:pPr>
            <a:endParaRPr lang="en-US" b="1" dirty="0">
              <a:solidFill>
                <a:srgbClr val="FF0000"/>
              </a:solidFill>
            </a:endParaRPr>
          </a:p>
          <a:p>
            <a:pPr marL="0" indent="0">
              <a:buNone/>
            </a:pPr>
            <a:r>
              <a:rPr lang="en-US" b="1" dirty="0">
                <a:solidFill>
                  <a:srgbClr val="FF0000"/>
                </a:solidFill>
              </a:rPr>
              <a:t>Sampling:</a:t>
            </a:r>
            <a:r>
              <a:rPr lang="en-US" dirty="0"/>
              <a:t> A sample of </a:t>
            </a:r>
            <a:r>
              <a:rPr lang="en-US" b="1" dirty="0"/>
              <a:t>seventy five (75) less industrialized economies </a:t>
            </a:r>
            <a:r>
              <a:rPr lang="en-US" dirty="0"/>
              <a:t>with high carbon emissions would constitute the sample size. The sample design was a </a:t>
            </a:r>
            <a:r>
              <a:rPr lang="en-US" b="1" dirty="0"/>
              <a:t>purposive sampling method</a:t>
            </a:r>
            <a:r>
              <a:rPr lang="en-US" dirty="0"/>
              <a:t> since the selected countries must meet certain criteria.</a:t>
            </a:r>
          </a:p>
          <a:p>
            <a:pPr marL="0" indent="0">
              <a:buNone/>
            </a:pPr>
            <a:endParaRPr lang="en-US" b="1" dirty="0">
              <a:solidFill>
                <a:srgbClr val="FF0000"/>
              </a:solidFill>
            </a:endParaRPr>
          </a:p>
          <a:p>
            <a:pPr marL="0" indent="0">
              <a:buNone/>
            </a:pPr>
            <a:r>
              <a:rPr lang="en-US" b="1" dirty="0">
                <a:solidFill>
                  <a:srgbClr val="FF0000"/>
                </a:solidFill>
              </a:rPr>
              <a:t>Data source: </a:t>
            </a:r>
            <a:r>
              <a:rPr lang="en-US" dirty="0"/>
              <a:t>Secondary from World Bank Development Indicators</a:t>
            </a:r>
          </a:p>
          <a:p>
            <a:pPr marL="0" indent="0">
              <a:buNone/>
            </a:pPr>
            <a:endParaRPr lang="en-US" b="1" dirty="0">
              <a:solidFill>
                <a:srgbClr val="FF0000"/>
              </a:solidFill>
            </a:endParaRPr>
          </a:p>
          <a:p>
            <a:pPr marL="0" indent="0">
              <a:buNone/>
            </a:pPr>
            <a:r>
              <a:rPr lang="en-US" b="1" dirty="0">
                <a:solidFill>
                  <a:srgbClr val="FF0000"/>
                </a:solidFill>
              </a:rPr>
              <a:t>Data analysis:</a:t>
            </a:r>
            <a:r>
              <a:rPr lang="en-US" dirty="0"/>
              <a:t> The method of analysis was observation of cross-sectional panel data over 31 years from 1990 to 2020. Econometric statistical modeling methods were used. Data was analyzed with the assistance of statistical software such as Microsoft Excel (2019), </a:t>
            </a:r>
            <a:r>
              <a:rPr lang="en-US" dirty="0" err="1"/>
              <a:t>Eviews</a:t>
            </a:r>
            <a:r>
              <a:rPr lang="en-US" dirty="0"/>
              <a:t> 12, and Stata 17. </a:t>
            </a:r>
          </a:p>
          <a:p>
            <a:pPr marL="0" indent="0">
              <a:buNone/>
            </a:pPr>
            <a:endParaRPr lang="en-US" dirty="0"/>
          </a:p>
          <a:p>
            <a:pPr marL="0" indent="0">
              <a:buNone/>
            </a:pPr>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30102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Research methods</a:t>
            </a:r>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0" y="990600"/>
                <a:ext cx="9144000" cy="5867400"/>
              </a:xfrm>
            </p:spPr>
            <p:txBody>
              <a:bodyPr>
                <a:normAutofit fontScale="85000" lnSpcReduction="10000"/>
              </a:bodyPr>
              <a:lstStyle/>
              <a:p>
                <a:pPr marL="0" indent="0">
                  <a:buNone/>
                </a:pPr>
                <a:endParaRPr lang="en-US" b="1" dirty="0">
                  <a:solidFill>
                    <a:srgbClr val="FF0000"/>
                  </a:solidFill>
                </a:endParaRPr>
              </a:p>
              <a:p>
                <a:pPr marL="0" indent="0">
                  <a:buNone/>
                </a:pPr>
                <a:r>
                  <a:rPr lang="en-US" b="1" dirty="0">
                    <a:solidFill>
                      <a:srgbClr val="FF0000"/>
                    </a:solidFill>
                  </a:rPr>
                  <a:t>Econometric method</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𝑌𝑖𝑡</m:t>
                      </m:r>
                      <m:r>
                        <a:rPr lang="en-US" b="0" i="1" smtClean="0">
                          <a:latin typeface="Cambria Math"/>
                        </a:rPr>
                        <m:t>=</m:t>
                      </m:r>
                      <m:r>
                        <a:rPr lang="en-US" b="0" i="1" smtClean="0">
                          <a:latin typeface="Cambria Math"/>
                        </a:rPr>
                        <m:t>𝑓</m:t>
                      </m:r>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m:t>
                          </m:r>
                          <m:r>
                            <a:rPr lang="en-US" b="0" i="1" smtClean="0">
                              <a:latin typeface="Cambria Math"/>
                            </a:rPr>
                            <m:t>𝑧</m:t>
                          </m:r>
                        </m:e>
                      </m:d>
                    </m:oMath>
                  </m:oMathPara>
                </a14:m>
                <a:endParaRPr lang="en-US" b="0" dirty="0"/>
              </a:p>
              <a:p>
                <a:pPr marL="0" indent="0">
                  <a:buNone/>
                </a:pPr>
                <a14:m>
                  <m:oMathPara xmlns:m="http://schemas.openxmlformats.org/officeDocument/2006/math">
                    <m:oMathParaPr>
                      <m:jc m:val="centerGroup"/>
                    </m:oMathParaPr>
                    <m:oMath xmlns:m="http://schemas.openxmlformats.org/officeDocument/2006/math">
                      <m:r>
                        <a:rPr lang="en-US" i="1">
                          <a:latin typeface="Cambria Math"/>
                        </a:rPr>
                        <m:t>𝑦𝑖</m:t>
                      </m:r>
                      <m:r>
                        <a:rPr lang="en-US" i="1" baseline="-25000">
                          <a:latin typeface="Cambria Math"/>
                        </a:rPr>
                        <m:t>𝑡</m:t>
                      </m:r>
                      <m:r>
                        <a:rPr lang="en-US" i="1">
                          <a:latin typeface="Cambria Math"/>
                        </a:rPr>
                        <m:t>= </m:t>
                      </m:r>
                      <m:r>
                        <a:rPr lang="en-US" i="1">
                          <a:latin typeface="Cambria Math"/>
                        </a:rPr>
                        <m:t>𝛼</m:t>
                      </m:r>
                      <m:r>
                        <a:rPr lang="en-US" i="1" baseline="-25000">
                          <a:latin typeface="Cambria Math"/>
                        </a:rPr>
                        <m:t>𝑜</m:t>
                      </m:r>
                      <m:r>
                        <a:rPr lang="en-US" i="1" baseline="-25000">
                          <a:latin typeface="Cambria Math"/>
                        </a:rPr>
                        <m:t> + </m:t>
                      </m:r>
                      <m:r>
                        <a:rPr lang="en-US" i="1">
                          <a:latin typeface="Cambria Math"/>
                        </a:rPr>
                        <m:t>𝛽</m:t>
                      </m:r>
                      <m:r>
                        <a:rPr lang="en-US" i="1" baseline="-25000">
                          <a:latin typeface="Cambria Math"/>
                        </a:rPr>
                        <m:t>₁</m:t>
                      </m:r>
                      <m:d>
                        <m:dPr>
                          <m:ctrlPr>
                            <a:rPr lang="en-US" i="1">
                              <a:latin typeface="Cambria Math" panose="02040503050406030204" pitchFamily="18" charset="0"/>
                            </a:rPr>
                          </m:ctrlPr>
                        </m:dPr>
                        <m:e>
                          <m:r>
                            <a:rPr lang="en-US" i="1">
                              <a:latin typeface="Cambria Math"/>
                            </a:rPr>
                            <m:t>𝑥</m:t>
                          </m:r>
                        </m:e>
                      </m:d>
                      <m:r>
                        <a:rPr lang="en-US" i="1">
                          <a:latin typeface="Cambria Math"/>
                        </a:rPr>
                        <m:t>𝑖</m:t>
                      </m:r>
                      <m:r>
                        <a:rPr lang="en-US" i="1" baseline="-25000">
                          <a:latin typeface="Cambria Math"/>
                        </a:rPr>
                        <m:t>𝑡</m:t>
                      </m:r>
                      <m:r>
                        <a:rPr lang="en-US" i="1" baseline="-25000">
                          <a:latin typeface="Cambria Math"/>
                        </a:rPr>
                        <m:t> +  </m:t>
                      </m:r>
                      <m:r>
                        <a:rPr lang="en-US" i="1">
                          <a:latin typeface="Cambria Math"/>
                        </a:rPr>
                        <m:t>𝛽</m:t>
                      </m:r>
                      <m:r>
                        <a:rPr lang="en-US" i="1" baseline="-25000">
                          <a:latin typeface="Cambria Math"/>
                        </a:rPr>
                        <m:t>₂</m:t>
                      </m:r>
                      <m:sSup>
                        <m:sSupPr>
                          <m:ctrlPr>
                            <a:rPr lang="en-US" i="1">
                              <a:latin typeface="Cambria Math" panose="02040503050406030204" pitchFamily="18" charset="0"/>
                            </a:rPr>
                          </m:ctrlPr>
                        </m:sSupPr>
                        <m:e>
                          <m:d>
                            <m:dPr>
                              <m:ctrlPr>
                                <a:rPr lang="en-US" i="1" baseline="-25000">
                                  <a:latin typeface="Cambria Math" panose="02040503050406030204" pitchFamily="18" charset="0"/>
                                </a:rPr>
                              </m:ctrlPr>
                            </m:dPr>
                            <m:e>
                              <m:r>
                                <a:rPr lang="en-US" i="1">
                                  <a:latin typeface="Cambria Math"/>
                                </a:rPr>
                                <m:t>𝑥</m:t>
                              </m:r>
                            </m:e>
                          </m:d>
                        </m:e>
                        <m:sup>
                          <m:r>
                            <a:rPr lang="en-US" i="1">
                              <a:latin typeface="Cambria Math"/>
                            </a:rPr>
                            <m:t>2</m:t>
                          </m:r>
                        </m:sup>
                      </m:sSup>
                      <m:r>
                        <a:rPr lang="en-US" i="1">
                          <a:latin typeface="Cambria Math"/>
                        </a:rPr>
                        <m:t>+ </m:t>
                      </m:r>
                      <m:r>
                        <a:rPr lang="en-US" i="1">
                          <a:latin typeface="Cambria Math"/>
                        </a:rPr>
                        <m:t>𝛽</m:t>
                      </m:r>
                      <m:r>
                        <a:rPr lang="en-US" i="1" baseline="-25000">
                          <a:latin typeface="Cambria Math"/>
                        </a:rPr>
                        <m:t>₃</m:t>
                      </m:r>
                      <m:sSup>
                        <m:sSupPr>
                          <m:ctrlPr>
                            <a:rPr lang="en-US" i="1">
                              <a:latin typeface="Cambria Math" panose="02040503050406030204" pitchFamily="18" charset="0"/>
                            </a:rPr>
                          </m:ctrlPr>
                        </m:sSupPr>
                        <m:e>
                          <m:d>
                            <m:dPr>
                              <m:ctrlPr>
                                <a:rPr lang="en-US" i="1" baseline="-25000">
                                  <a:latin typeface="Cambria Math" panose="02040503050406030204" pitchFamily="18" charset="0"/>
                                </a:rPr>
                              </m:ctrlPr>
                            </m:dPr>
                            <m:e>
                              <m:r>
                                <a:rPr lang="en-US" i="1">
                                  <a:latin typeface="Cambria Math"/>
                                </a:rPr>
                                <m:t>𝑥</m:t>
                              </m:r>
                            </m:e>
                          </m:d>
                        </m:e>
                        <m:sup>
                          <m:r>
                            <a:rPr lang="en-US" i="1">
                              <a:latin typeface="Cambria Math"/>
                            </a:rPr>
                            <m:t>3</m:t>
                          </m:r>
                        </m:sup>
                      </m:sSup>
                      <m:r>
                        <a:rPr lang="en-US" i="1">
                          <a:latin typeface="Cambria Math"/>
                        </a:rPr>
                        <m:t>+ </m:t>
                      </m:r>
                      <m:r>
                        <a:rPr lang="en-US" i="1">
                          <a:latin typeface="Cambria Math"/>
                        </a:rPr>
                        <m:t>𝑖𝑡</m:t>
                      </m:r>
                      <m:r>
                        <a:rPr lang="en-US" i="1">
                          <a:latin typeface="Cambria Math"/>
                        </a:rPr>
                        <m:t>𝛽</m:t>
                      </m:r>
                      <m:r>
                        <a:rPr lang="en-US" i="1" baseline="-25000">
                          <a:latin typeface="Cambria Math"/>
                        </a:rPr>
                        <m:t>₄</m:t>
                      </m:r>
                      <m:d>
                        <m:dPr>
                          <m:ctrlPr>
                            <a:rPr lang="en-US" i="1">
                              <a:latin typeface="Cambria Math" panose="02040503050406030204" pitchFamily="18" charset="0"/>
                            </a:rPr>
                          </m:ctrlPr>
                        </m:dPr>
                        <m:e>
                          <m:r>
                            <a:rPr lang="en-US" i="1">
                              <a:latin typeface="Cambria Math"/>
                            </a:rPr>
                            <m:t>𝑧</m:t>
                          </m:r>
                        </m:e>
                      </m:d>
                      <m:r>
                        <a:rPr lang="en-US" i="1">
                          <a:latin typeface="Cambria Math"/>
                        </a:rPr>
                        <m:t>𝑖</m:t>
                      </m:r>
                      <m:r>
                        <a:rPr lang="en-US" i="1" baseline="-25000">
                          <a:latin typeface="Cambria Math"/>
                        </a:rPr>
                        <m:t>𝑡</m:t>
                      </m:r>
                      <m:r>
                        <a:rPr lang="en-US" i="1" baseline="-25000">
                          <a:latin typeface="Cambria Math"/>
                        </a:rPr>
                        <m:t>+</m:t>
                      </m:r>
                      <m:r>
                        <m:rPr>
                          <m:sty m:val="p"/>
                        </m:rPr>
                        <a:rPr lang="en-US">
                          <a:latin typeface="Cambria Math"/>
                        </a:rPr>
                        <m:t>εi</m:t>
                      </m:r>
                      <m:r>
                        <m:rPr>
                          <m:sty m:val="p"/>
                        </m:rPr>
                        <a:rPr lang="en-US" baseline="-25000">
                          <a:latin typeface="Cambria Math"/>
                        </a:rPr>
                        <m:t>t</m:t>
                      </m:r>
                      <m:r>
                        <a:rPr lang="en-US" baseline="-25000">
                          <a:latin typeface="Cambria Math"/>
                        </a:rPr>
                        <m:t> </m:t>
                      </m:r>
                    </m:oMath>
                  </m:oMathPara>
                </a14:m>
                <a:endParaRPr lang="en-US" dirty="0"/>
              </a:p>
              <a:p>
                <a:endParaRPr lang="en-US" i="1" dirty="0">
                  <a:latin typeface="Cambria Math"/>
                </a:endParaRPr>
              </a:p>
              <a:p>
                <a14:m>
                  <m:oMath xmlns:m="http://schemas.openxmlformats.org/officeDocument/2006/math">
                    <m:r>
                      <a:rPr lang="en-US" i="1">
                        <a:latin typeface="Cambria Math"/>
                      </a:rPr>
                      <m:t>𝑡</m:t>
                    </m:r>
                    <m:r>
                      <a:rPr lang="en-US" i="1">
                        <a:latin typeface="Cambria Math"/>
                      </a:rPr>
                      <m:t> </m:t>
                    </m:r>
                  </m:oMath>
                </a14:m>
                <a:r>
                  <a:rPr lang="en-US" dirty="0"/>
                  <a:t>denotes the time-series dimension of the data</a:t>
                </a:r>
              </a:p>
              <a:p>
                <a14:m>
                  <m:oMath xmlns:m="http://schemas.openxmlformats.org/officeDocument/2006/math">
                    <m:r>
                      <a:rPr lang="en-US" i="1" baseline="-25000">
                        <a:latin typeface="Cambria Math"/>
                      </a:rPr>
                      <m:t>𝑖</m:t>
                    </m:r>
                  </m:oMath>
                </a14:m>
                <a:r>
                  <a:rPr lang="en-US" dirty="0"/>
                  <a:t> represents the country</a:t>
                </a:r>
              </a:p>
              <a:p>
                <a14:m>
                  <m:oMath xmlns:m="http://schemas.openxmlformats.org/officeDocument/2006/math">
                    <m:r>
                      <a:rPr lang="en-US" i="1">
                        <a:latin typeface="Cambria Math"/>
                      </a:rPr>
                      <m:t>𝑦</m:t>
                    </m:r>
                    <m:r>
                      <a:rPr lang="en-US" i="1">
                        <a:latin typeface="Cambria Math"/>
                      </a:rPr>
                      <m:t> </m:t>
                    </m:r>
                  </m:oMath>
                </a14:m>
                <a:r>
                  <a:rPr lang="en-US" dirty="0"/>
                  <a:t>represents the natural logarithm of environmental indicators (Air pollution (AQ))</a:t>
                </a:r>
              </a:p>
              <a:p>
                <a:r>
                  <a:rPr lang="en-US" i="1" dirty="0"/>
                  <a:t>x </a:t>
                </a:r>
                <a:r>
                  <a:rPr lang="en-US" dirty="0"/>
                  <a:t>represents the natural logarithm of income (Economic Growth)</a:t>
                </a:r>
              </a:p>
              <a:p>
                <a:r>
                  <a:rPr lang="en-US" dirty="0"/>
                  <a:t>z represents other variables of influence on environmental degradation which are foreign direct investment, level of industrialization, regulation quality, and trade openness.</a:t>
                </a:r>
              </a:p>
              <a:p>
                <a:r>
                  <a:rPr lang="en-US" dirty="0"/>
                  <a:t>α and β denote constant and regression coefficient respectively</a:t>
                </a:r>
              </a:p>
              <a:p>
                <a:r>
                  <a:rPr lang="en-US" dirty="0" err="1"/>
                  <a:t>ε</a:t>
                </a:r>
                <a:r>
                  <a:rPr lang="en-US" baseline="-25000" dirty="0" err="1"/>
                  <a:t>it</a:t>
                </a:r>
                <a:r>
                  <a:rPr lang="en-US" baseline="-25000" dirty="0"/>
                  <a:t> </a:t>
                </a:r>
                <a:r>
                  <a:rPr lang="en-US" dirty="0"/>
                  <a:t>represents the error term</a:t>
                </a:r>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0" y="990600"/>
                <a:ext cx="9144000" cy="5867400"/>
              </a:xfrm>
              <a:blipFill>
                <a:blip r:embed="rId2"/>
                <a:stretch>
                  <a:fillRect l="-933" r="-1467"/>
                </a:stretch>
              </a:blipFill>
            </p:spPr>
            <p:txBody>
              <a:bodyPr/>
              <a:lstStyle/>
              <a:p>
                <a:r>
                  <a:rPr lang="en-US">
                    <a:noFill/>
                  </a:rPr>
                  <a:t> </a:t>
                </a:r>
              </a:p>
            </p:txBody>
          </p:sp>
        </mc:Fallback>
      </mc:AlternateContent>
      <p:pic>
        <p:nvPicPr>
          <p:cNvPr id="4" name="Picture 3" descr="1d79dc5d5677b065fbf2c0ae"/>
          <p:cNvPicPr/>
          <p:nvPr/>
        </p:nvPicPr>
        <p:blipFill>
          <a:blip r:embed="rId3"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4085613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Research methods</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r>
              <a:rPr lang="en-US" b="1" dirty="0">
                <a:solidFill>
                  <a:srgbClr val="FF0000"/>
                </a:solidFill>
              </a:rPr>
              <a:t>Econometric method</a:t>
            </a:r>
          </a:p>
          <a:p>
            <a:pPr marL="0" indent="0">
              <a:buNone/>
            </a:pPr>
            <a:endParaRPr lang="en-US" b="1" dirty="0">
              <a:solidFill>
                <a:srgbClr val="FF0000"/>
              </a:solidFill>
            </a:endParaRPr>
          </a:p>
          <a:p>
            <a:pPr marL="0" indent="0">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48614293"/>
              </p:ext>
            </p:extLst>
          </p:nvPr>
        </p:nvGraphicFramePr>
        <p:xfrm>
          <a:off x="152400" y="1771710"/>
          <a:ext cx="8458201" cy="4886456"/>
        </p:xfrm>
        <a:graphic>
          <a:graphicData uri="http://schemas.openxmlformats.org/drawingml/2006/table">
            <a:tbl>
              <a:tblPr firstRow="1" firstCol="1" bandRow="1">
                <a:tableStyleId>{5C22544A-7EE6-4342-B048-85BDC9FD1C3A}</a:tableStyleId>
              </a:tblPr>
              <a:tblGrid>
                <a:gridCol w="471519">
                  <a:extLst>
                    <a:ext uri="{9D8B030D-6E8A-4147-A177-3AD203B41FA5}">
                      <a16:colId xmlns:a16="http://schemas.microsoft.com/office/drawing/2014/main" val="20000"/>
                    </a:ext>
                  </a:extLst>
                </a:gridCol>
                <a:gridCol w="625160">
                  <a:extLst>
                    <a:ext uri="{9D8B030D-6E8A-4147-A177-3AD203B41FA5}">
                      <a16:colId xmlns:a16="http://schemas.microsoft.com/office/drawing/2014/main" val="20001"/>
                    </a:ext>
                  </a:extLst>
                </a:gridCol>
                <a:gridCol w="626043">
                  <a:extLst>
                    <a:ext uri="{9D8B030D-6E8A-4147-A177-3AD203B41FA5}">
                      <a16:colId xmlns:a16="http://schemas.microsoft.com/office/drawing/2014/main" val="20002"/>
                    </a:ext>
                  </a:extLst>
                </a:gridCol>
                <a:gridCol w="503307">
                  <a:extLst>
                    <a:ext uri="{9D8B030D-6E8A-4147-A177-3AD203B41FA5}">
                      <a16:colId xmlns:a16="http://schemas.microsoft.com/office/drawing/2014/main" val="20003"/>
                    </a:ext>
                  </a:extLst>
                </a:gridCol>
                <a:gridCol w="6232172">
                  <a:extLst>
                    <a:ext uri="{9D8B030D-6E8A-4147-A177-3AD203B41FA5}">
                      <a16:colId xmlns:a16="http://schemas.microsoft.com/office/drawing/2014/main" val="20004"/>
                    </a:ext>
                  </a:extLst>
                </a:gridCol>
              </a:tblGrid>
              <a:tr h="243824">
                <a:tc>
                  <a:txBody>
                    <a:bodyPr/>
                    <a:lstStyle/>
                    <a:p>
                      <a:pPr algn="just">
                        <a:lnSpc>
                          <a:spcPct val="115000"/>
                        </a:lnSpc>
                        <a:spcAft>
                          <a:spcPts val="0"/>
                        </a:spcAft>
                      </a:pPr>
                      <a:r>
                        <a:rPr lang="en-US" sz="1800" dirty="0">
                          <a:effectLst/>
                        </a:rPr>
                        <a:t> </a:t>
                      </a:r>
                      <a:endParaRPr lang="en-US" sz="18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β₁</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β₂</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β₃</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Relationship state</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504237">
                <a:tc>
                  <a:txBody>
                    <a:bodyPr/>
                    <a:lstStyle/>
                    <a:p>
                      <a:pPr algn="just">
                        <a:lnSpc>
                          <a:spcPct val="115000"/>
                        </a:lnSpc>
                        <a:spcAft>
                          <a:spcPts val="0"/>
                        </a:spcAft>
                      </a:pPr>
                      <a:r>
                        <a:rPr lang="en-US" sz="1800">
                          <a:effectLst/>
                        </a:rPr>
                        <a:t>1</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p>
                    <a:p>
                      <a:pPr algn="just">
                        <a:lnSpc>
                          <a:spcPct val="115000"/>
                        </a:lnSpc>
                        <a:spcAft>
                          <a:spcPts val="0"/>
                        </a:spcAft>
                      </a:pPr>
                      <a:r>
                        <a:rPr lang="en-US" sz="1800">
                          <a:effectLst/>
                        </a:rPr>
                        <a:t> </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a:effectLst/>
                        </a:rPr>
                        <a:t>0</a:t>
                      </a:r>
                    </a:p>
                    <a:p>
                      <a:pPr algn="just">
                        <a:lnSpc>
                          <a:spcPct val="115000"/>
                        </a:lnSpc>
                        <a:spcAft>
                          <a:spcPts val="0"/>
                        </a:spcAft>
                      </a:pPr>
                      <a:r>
                        <a:rPr lang="en-US" sz="1800" dirty="0">
                          <a:effectLst/>
                        </a:rPr>
                        <a:t> </a:t>
                      </a:r>
                      <a:endParaRPr lang="en-US" sz="18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p>
                    <a:p>
                      <a:pPr algn="just">
                        <a:lnSpc>
                          <a:spcPct val="115000"/>
                        </a:lnSpc>
                        <a:spcAft>
                          <a:spcPts val="0"/>
                        </a:spcAft>
                      </a:pPr>
                      <a:r>
                        <a:rPr lang="en-US" sz="1800">
                          <a:effectLst/>
                        </a:rPr>
                        <a:t> </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No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04237">
                <a:tc>
                  <a:txBody>
                    <a:bodyPr/>
                    <a:lstStyle/>
                    <a:p>
                      <a:pPr algn="just">
                        <a:lnSpc>
                          <a:spcPct val="115000"/>
                        </a:lnSpc>
                        <a:spcAft>
                          <a:spcPts val="0"/>
                        </a:spcAft>
                      </a:pPr>
                      <a:r>
                        <a:rPr lang="en-US" sz="1800">
                          <a:effectLst/>
                        </a:rPr>
                        <a:t>2</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a:effectLst/>
                        </a:rPr>
                        <a:t>0</a:t>
                      </a:r>
                      <a:endParaRPr lang="en-US" sz="18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Monotonic increasing relationship or linear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04237">
                <a:tc>
                  <a:txBody>
                    <a:bodyPr/>
                    <a:lstStyle/>
                    <a:p>
                      <a:pPr algn="just">
                        <a:lnSpc>
                          <a:spcPct val="115000"/>
                        </a:lnSpc>
                        <a:spcAft>
                          <a:spcPts val="0"/>
                        </a:spcAft>
                      </a:pPr>
                      <a:r>
                        <a:rPr lang="en-US" sz="1800">
                          <a:effectLst/>
                        </a:rPr>
                        <a:t>3</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Monotonic decreasing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504237">
                <a:tc>
                  <a:txBody>
                    <a:bodyPr/>
                    <a:lstStyle/>
                    <a:p>
                      <a:pPr algn="just">
                        <a:lnSpc>
                          <a:spcPct val="115000"/>
                        </a:lnSpc>
                        <a:spcAft>
                          <a:spcPts val="0"/>
                        </a:spcAft>
                      </a:pPr>
                      <a:r>
                        <a:rPr lang="en-US" sz="1800">
                          <a:effectLst/>
                        </a:rPr>
                        <a:t>4</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Inverted U shaped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504237">
                <a:tc>
                  <a:txBody>
                    <a:bodyPr/>
                    <a:lstStyle/>
                    <a:p>
                      <a:pPr algn="just">
                        <a:lnSpc>
                          <a:spcPct val="115000"/>
                        </a:lnSpc>
                        <a:spcAft>
                          <a:spcPts val="0"/>
                        </a:spcAft>
                      </a:pPr>
                      <a:r>
                        <a:rPr lang="en-US" sz="1800">
                          <a:effectLst/>
                        </a:rPr>
                        <a:t>5</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U-shaped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04237">
                <a:tc>
                  <a:txBody>
                    <a:bodyPr/>
                    <a:lstStyle/>
                    <a:p>
                      <a:pPr algn="just">
                        <a:lnSpc>
                          <a:spcPct val="115000"/>
                        </a:lnSpc>
                        <a:spcAft>
                          <a:spcPts val="0"/>
                        </a:spcAft>
                      </a:pPr>
                      <a:r>
                        <a:rPr lang="en-US" sz="1800">
                          <a:effectLst/>
                        </a:rPr>
                        <a:t>6</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Cubic polynomial or N-shaped relationship between economic development and environmental degradation</a:t>
                      </a:r>
                      <a:endParaRPr lang="en-US" sz="18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504237">
                <a:tc>
                  <a:txBody>
                    <a:bodyPr/>
                    <a:lstStyle/>
                    <a:p>
                      <a:pPr algn="just">
                        <a:lnSpc>
                          <a:spcPct val="115000"/>
                        </a:lnSpc>
                        <a:spcAft>
                          <a:spcPts val="0"/>
                        </a:spcAft>
                      </a:pPr>
                      <a:r>
                        <a:rPr lang="en-US" sz="1800">
                          <a:effectLst/>
                        </a:rPr>
                        <a:t>7</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&gt;0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a:effectLst/>
                        </a:rPr>
                        <a:t>&lt;0</a:t>
                      </a:r>
                      <a:endParaRPr lang="en-US" sz="18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a:effectLst/>
                        </a:rPr>
                        <a:t>Opposite to N-shaped relationship between economic development and environmental degradation</a:t>
                      </a:r>
                      <a:endParaRPr lang="en-US" sz="18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52400" y="1371600"/>
            <a:ext cx="57926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Table 6: </a:t>
            </a:r>
            <a:r>
              <a:rPr kumimoji="0" lang="en-US" sz="2000" b="1"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Modelling</a:t>
            </a:r>
            <a:r>
              <a:rPr kumimoji="0" lang="en-US" sz="20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criteria for 7 logical possibilities</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pic>
        <p:nvPicPr>
          <p:cNvPr id="6" name="Picture 5"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34144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Research methods</a:t>
            </a:r>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0" y="990600"/>
                <a:ext cx="9144000" cy="5867400"/>
              </a:xfrm>
            </p:spPr>
            <p:txBody>
              <a:bodyPr>
                <a:normAutofit lnSpcReduction="10000"/>
              </a:bodyPr>
              <a:lstStyle/>
              <a:p>
                <a:pPr marL="0" indent="0">
                  <a:buNone/>
                </a:pPr>
                <a:endParaRPr lang="en-US" b="1" dirty="0">
                  <a:solidFill>
                    <a:srgbClr val="FF0000"/>
                  </a:solidFill>
                </a:endParaRPr>
              </a:p>
              <a:p>
                <a:pPr marL="0" indent="0">
                  <a:buNone/>
                </a:pPr>
                <a:r>
                  <a:rPr lang="en-US" b="1" dirty="0">
                    <a:solidFill>
                      <a:srgbClr val="FF0000"/>
                    </a:solidFill>
                  </a:rPr>
                  <a:t>Econometric method</a:t>
                </a:r>
              </a:p>
              <a:p>
                <a:r>
                  <a:rPr lang="en-US" i="1" dirty="0"/>
                  <a:t>AP = f (GDPPC, GDPPC², GDPPC³, FDI, LI, RQ, TO)</a:t>
                </a:r>
                <a:endParaRPr lang="en-US" dirty="0"/>
              </a:p>
              <a:p>
                <a:r>
                  <a:rPr lang="en-US" i="1" dirty="0"/>
                  <a:t>In (AP</a:t>
                </a:r>
                <a14:m>
                  <m:oMath xmlns:m="http://schemas.openxmlformats.org/officeDocument/2006/math">
                    <m:r>
                      <a:rPr lang="en-US" i="1">
                        <a:latin typeface="Cambria Math"/>
                      </a:rPr>
                      <m:t>)</m:t>
                    </m:r>
                    <m:r>
                      <a:rPr lang="en-US" i="1">
                        <a:latin typeface="Cambria Math"/>
                      </a:rPr>
                      <m:t>𝑖𝑡</m:t>
                    </m:r>
                    <m:r>
                      <a:rPr lang="en-US" i="1">
                        <a:latin typeface="Cambria Math"/>
                      </a:rPr>
                      <m:t>= </m:t>
                    </m:r>
                    <m:r>
                      <a:rPr lang="en-US" i="1">
                        <a:latin typeface="Cambria Math"/>
                      </a:rPr>
                      <m:t>𝛼</m:t>
                    </m:r>
                    <m:r>
                      <a:rPr lang="en-US" i="1" baseline="-25000">
                        <a:latin typeface="Cambria Math"/>
                      </a:rPr>
                      <m:t>𝑜</m:t>
                    </m:r>
                    <m:r>
                      <a:rPr lang="en-US" i="1" baseline="-25000">
                        <a:latin typeface="Cambria Math"/>
                      </a:rPr>
                      <m:t> + </m:t>
                    </m:r>
                    <m:sSup>
                      <m:sSupPr>
                        <m:ctrlPr>
                          <a:rPr lang="en-US" i="1" baseline="-25000">
                            <a:latin typeface="Cambria Math"/>
                          </a:rPr>
                        </m:ctrlPr>
                      </m:sSupPr>
                      <m:e>
                        <m:r>
                          <a:rPr lang="en-US" i="1">
                            <a:latin typeface="Cambria Math"/>
                          </a:rPr>
                          <m:t>𝛽</m:t>
                        </m:r>
                      </m:e>
                      <m:sup>
                        <m:r>
                          <a:rPr lang="en-US" i="1" baseline="-25000">
                            <a:latin typeface="Cambria Math"/>
                          </a:rPr>
                          <m:t>1</m:t>
                        </m:r>
                      </m:sup>
                    </m:sSup>
                    <m:r>
                      <a:rPr lang="en-US" i="1" baseline="-25000">
                        <a:latin typeface="Cambria Math"/>
                      </a:rPr>
                      <m:t>𝐼𝑛</m:t>
                    </m:r>
                    <m:d>
                      <m:dPr>
                        <m:ctrlPr>
                          <a:rPr lang="en-US" i="1" baseline="-25000">
                            <a:latin typeface="Cambria Math"/>
                          </a:rPr>
                        </m:ctrlPr>
                      </m:dPr>
                      <m:e>
                        <m:r>
                          <a:rPr lang="en-US" b="0" i="1" smtClean="0">
                            <a:latin typeface="Cambria Math" panose="02040503050406030204" pitchFamily="18" charset="0"/>
                          </a:rPr>
                          <m:t>𝐺</m:t>
                        </m:r>
                        <m:r>
                          <a:rPr lang="en-US" b="0" i="1" smtClean="0">
                            <a:latin typeface="Cambria Math" panose="02040503050406030204" pitchFamily="18" charset="0"/>
                          </a:rPr>
                          <m:t>𝐷</m:t>
                        </m:r>
                        <m:r>
                          <a:rPr lang="en-US" b="0" i="1" smtClean="0">
                            <a:latin typeface="Cambria Math" panose="02040503050406030204" pitchFamily="18" charset="0"/>
                          </a:rPr>
                          <m:t>𝑃𝑃𝐶</m:t>
                        </m:r>
                      </m:e>
                    </m:d>
                    <m:r>
                      <a:rPr lang="en-US" i="1">
                        <a:latin typeface="Cambria Math"/>
                      </a:rPr>
                      <m:t>𝑖𝑡</m:t>
                    </m:r>
                    <m:r>
                      <a:rPr lang="en-US" i="1" baseline="-25000">
                        <a:latin typeface="Cambria Math"/>
                      </a:rPr>
                      <m:t> +  </m:t>
                    </m:r>
                    <m:sSup>
                      <m:sSupPr>
                        <m:ctrlPr>
                          <a:rPr lang="en-US" i="1" baseline="-25000">
                            <a:latin typeface="Cambria Math"/>
                          </a:rPr>
                        </m:ctrlPr>
                      </m:sSupPr>
                      <m:e>
                        <m:r>
                          <a:rPr lang="en-US" i="1">
                            <a:latin typeface="Cambria Math"/>
                          </a:rPr>
                          <m:t>𝛽</m:t>
                        </m:r>
                        <m:r>
                          <a:rPr lang="en-US" i="1" smtClean="0">
                            <a:latin typeface="Cambria Math"/>
                          </a:rPr>
                          <m:t>₂</m:t>
                        </m:r>
                      </m:e>
                      <m:sup/>
                    </m:sSup>
                    <m:r>
                      <a:rPr lang="en-US" i="1" baseline="-25000">
                        <a:latin typeface="Cambria Math"/>
                      </a:rPr>
                      <m:t>𝐼𝑛</m:t>
                    </m:r>
                    <m:sSup>
                      <m:sSupPr>
                        <m:ctrlPr>
                          <a:rPr lang="en-US" i="1">
                            <a:latin typeface="Cambria Math" panose="02040503050406030204" pitchFamily="18" charset="0"/>
                          </a:rPr>
                        </m:ctrlPr>
                      </m:sSupPr>
                      <m:e>
                        <m:d>
                          <m:dPr>
                            <m:ctrlPr>
                              <a:rPr lang="en-US" i="1" baseline="-25000">
                                <a:latin typeface="Cambria Math" panose="02040503050406030204" pitchFamily="18" charset="0"/>
                              </a:rPr>
                            </m:ctrlPr>
                          </m:dPr>
                          <m:e>
                            <m:r>
                              <a:rPr lang="en-US" b="0" i="1" smtClean="0">
                                <a:latin typeface="Cambria Math" panose="02040503050406030204" pitchFamily="18" charset="0"/>
                              </a:rPr>
                              <m:t>𝐺𝐷𝑃𝑃𝐶</m:t>
                            </m:r>
                          </m:e>
                        </m:d>
                      </m:e>
                      <m:sup>
                        <m:r>
                          <a:rPr lang="en-US" i="1">
                            <a:latin typeface="Cambria Math"/>
                          </a:rPr>
                          <m:t>2</m:t>
                        </m:r>
                      </m:sup>
                    </m:sSup>
                    <m:r>
                      <a:rPr lang="en-US" i="1">
                        <a:latin typeface="Cambria Math"/>
                      </a:rPr>
                      <m:t>+ </m:t>
                    </m:r>
                    <m:sSup>
                      <m:sSupPr>
                        <m:ctrlPr>
                          <a:rPr lang="en-US" i="1" baseline="-25000">
                            <a:latin typeface="Cambria Math"/>
                          </a:rPr>
                        </m:ctrlPr>
                      </m:sSupPr>
                      <m:e>
                        <m:r>
                          <a:rPr lang="en-US" i="1">
                            <a:latin typeface="Cambria Math"/>
                          </a:rPr>
                          <m:t>𝛽</m:t>
                        </m:r>
                      </m:e>
                      <m:sup>
                        <m:r>
                          <a:rPr lang="en-US" i="1" baseline="-25000">
                            <a:latin typeface="Cambria Math"/>
                          </a:rPr>
                          <m:t>3</m:t>
                        </m:r>
                        <m:sSup>
                          <m:sSupPr>
                            <m:ctrlPr>
                              <a:rPr lang="en-US" i="1">
                                <a:latin typeface="Cambria Math" panose="02040503050406030204" pitchFamily="18" charset="0"/>
                              </a:rPr>
                            </m:ctrlPr>
                          </m:sSupPr>
                          <m:e>
                            <m:r>
                              <a:rPr lang="en-US" i="1">
                                <a:latin typeface="Cambria Math"/>
                              </a:rPr>
                              <m:t>𝐼𝑛</m:t>
                            </m:r>
                            <m:d>
                              <m:dPr>
                                <m:ctrlPr>
                                  <a:rPr lang="en-US" i="1" baseline="-25000">
                                    <a:latin typeface="Cambria Math" panose="02040503050406030204" pitchFamily="18" charset="0"/>
                                  </a:rPr>
                                </m:ctrlPr>
                              </m:dPr>
                              <m:e>
                                <m:r>
                                  <a:rPr lang="en-US" b="0" i="1" smtClean="0">
                                    <a:latin typeface="Cambria Math" panose="02040503050406030204" pitchFamily="18" charset="0"/>
                                  </a:rPr>
                                  <m:t>𝐺</m:t>
                                </m:r>
                                <m:r>
                                  <a:rPr lang="en-US" i="1">
                                    <a:latin typeface="Cambria Math" panose="02040503050406030204" pitchFamily="18" charset="0"/>
                                  </a:rPr>
                                  <m:t>𝐷</m:t>
                                </m:r>
                                <m:r>
                                  <a:rPr lang="en-US" b="0" i="1" smtClean="0">
                                    <a:latin typeface="Cambria Math" panose="02040503050406030204" pitchFamily="18" charset="0"/>
                                  </a:rPr>
                                  <m:t>𝑃𝑃𝐶</m:t>
                                </m:r>
                              </m:e>
                            </m:d>
                          </m:e>
                          <m:sup>
                            <m:r>
                              <a:rPr lang="en-US" i="1">
                                <a:latin typeface="Cambria Math"/>
                              </a:rPr>
                              <m:t>3</m:t>
                            </m:r>
                          </m:sup>
                        </m:sSup>
                      </m:sup>
                    </m:sSup>
                    <m:r>
                      <a:rPr lang="en-US" i="1">
                        <a:latin typeface="Cambria Math"/>
                      </a:rPr>
                      <m:t>+</m:t>
                    </m:r>
                    <m:r>
                      <a:rPr lang="en-US" i="1">
                        <a:latin typeface="Cambria Math"/>
                      </a:rPr>
                      <m:t>𝑖𝑡</m:t>
                    </m:r>
                    <m:r>
                      <a:rPr lang="en-US" i="1">
                        <a:latin typeface="Cambria Math"/>
                      </a:rPr>
                      <m:t>𝛽</m:t>
                    </m:r>
                    <m:r>
                      <a:rPr lang="en-US" i="1" baseline="-25000">
                        <a:latin typeface="Cambria Math"/>
                      </a:rPr>
                      <m:t>₄</m:t>
                    </m:r>
                    <m:d>
                      <m:dPr>
                        <m:ctrlPr>
                          <a:rPr lang="en-US" i="1">
                            <a:latin typeface="Cambria Math" panose="02040503050406030204" pitchFamily="18" charset="0"/>
                          </a:rPr>
                        </m:ctrlPr>
                      </m:dPr>
                      <m:e>
                        <m:r>
                          <a:rPr lang="en-US" b="0" i="1" smtClean="0">
                            <a:latin typeface="Cambria Math" panose="02040503050406030204" pitchFamily="18" charset="0"/>
                          </a:rPr>
                          <m:t>𝐹𝐷𝐼</m:t>
                        </m:r>
                      </m:e>
                    </m:d>
                    <m:r>
                      <a:rPr lang="en-US" i="1">
                        <a:latin typeface="Cambria Math"/>
                      </a:rPr>
                      <m:t>𝑖</m:t>
                    </m:r>
                    <m:r>
                      <a:rPr lang="en-US" i="1" baseline="-25000">
                        <a:latin typeface="Cambria Math"/>
                      </a:rPr>
                      <m:t>𝑡</m:t>
                    </m:r>
                    <m:r>
                      <a:rPr lang="en-US" b="0" i="1" smtClean="0">
                        <a:latin typeface="Cambria Math" panose="02040503050406030204" pitchFamily="18" charset="0"/>
                      </a:rPr>
                      <m:t>+</m:t>
                    </m:r>
                    <m:r>
                      <a:rPr lang="en-US" i="1">
                        <a:latin typeface="Cambria Math"/>
                      </a:rPr>
                      <m:t> </m:t>
                    </m:r>
                    <m:r>
                      <a:rPr lang="en-US" i="1">
                        <a:latin typeface="Cambria Math"/>
                      </a:rPr>
                      <m:t>𝑖𝑡</m:t>
                    </m:r>
                    <m:r>
                      <a:rPr lang="en-US" i="1">
                        <a:latin typeface="Cambria Math"/>
                      </a:rPr>
                      <m:t>𝛽</m:t>
                    </m:r>
                    <m:r>
                      <a:rPr lang="en-US" i="1" baseline="-25000" smtClean="0">
                        <a:latin typeface="Cambria Math"/>
                      </a:rPr>
                      <m:t>₅</m:t>
                    </m:r>
                    <m:d>
                      <m:dPr>
                        <m:ctrlPr>
                          <a:rPr lang="en-US" i="1">
                            <a:latin typeface="Cambria Math" panose="02040503050406030204" pitchFamily="18" charset="0"/>
                          </a:rPr>
                        </m:ctrlPr>
                      </m:dPr>
                      <m:e>
                        <m:r>
                          <a:rPr lang="en-US" i="1">
                            <a:latin typeface="Cambria Math"/>
                          </a:rPr>
                          <m:t>𝐿𝐼</m:t>
                        </m:r>
                      </m:e>
                    </m:d>
                    <m:r>
                      <a:rPr lang="en-US" i="1">
                        <a:latin typeface="Cambria Math"/>
                      </a:rPr>
                      <m:t>𝑖</m:t>
                    </m:r>
                    <m:r>
                      <a:rPr lang="en-US" i="1" baseline="-25000">
                        <a:latin typeface="Cambria Math"/>
                      </a:rPr>
                      <m:t>𝑡</m:t>
                    </m:r>
                    <m:r>
                      <a:rPr lang="en-US" i="1">
                        <a:latin typeface="Cambria Math"/>
                      </a:rPr>
                      <m:t> + </m:t>
                    </m:r>
                    <m:r>
                      <a:rPr lang="en-US" i="1">
                        <a:latin typeface="Cambria Math"/>
                      </a:rPr>
                      <m:t>𝛽</m:t>
                    </m:r>
                    <m:r>
                      <a:rPr lang="en-US" i="1" baseline="-25000">
                        <a:latin typeface="Cambria Math"/>
                      </a:rPr>
                      <m:t>₆</m:t>
                    </m:r>
                    <m:r>
                      <a:rPr lang="en-US" b="0" i="1" smtClean="0">
                        <a:latin typeface="Cambria Math" panose="02040503050406030204" pitchFamily="18" charset="0"/>
                      </a:rPr>
                      <m:t>(</m:t>
                    </m:r>
                    <m:r>
                      <a:rPr lang="en-US" b="0" i="1" smtClean="0">
                        <a:latin typeface="Cambria Math" panose="02040503050406030204" pitchFamily="18" charset="0"/>
                      </a:rPr>
                      <m:t>𝑅𝑄</m:t>
                    </m:r>
                    <m:r>
                      <a:rPr lang="en-US" i="1">
                        <a:latin typeface="Cambria Math"/>
                      </a:rPr>
                      <m:t>)</m:t>
                    </m:r>
                    <m:r>
                      <a:rPr lang="en-US" i="1">
                        <a:latin typeface="Cambria Math"/>
                      </a:rPr>
                      <m:t>𝑖𝑡</m:t>
                    </m:r>
                    <m:r>
                      <a:rPr lang="en-US" i="1">
                        <a:latin typeface="Cambria Math"/>
                      </a:rPr>
                      <m:t>+ </m:t>
                    </m:r>
                    <m:r>
                      <a:rPr lang="en-US" i="1">
                        <a:latin typeface="Cambria Math"/>
                      </a:rPr>
                      <m:t>𝛽</m:t>
                    </m:r>
                    <m:r>
                      <a:rPr lang="en-US" i="1" baseline="-25000">
                        <a:latin typeface="Cambria Math"/>
                      </a:rPr>
                      <m:t>₇</m:t>
                    </m:r>
                    <m:r>
                      <a:rPr lang="en-US" i="1">
                        <a:latin typeface="Cambria Math"/>
                      </a:rPr>
                      <m:t>(</m:t>
                    </m:r>
                    <m:r>
                      <a:rPr lang="en-US" i="1">
                        <a:latin typeface="Cambria Math"/>
                      </a:rPr>
                      <m:t>𝑇𝑂</m:t>
                    </m:r>
                    <m:r>
                      <a:rPr lang="en-US" i="1">
                        <a:latin typeface="Cambria Math"/>
                      </a:rPr>
                      <m:t>)</m:t>
                    </m:r>
                    <m:r>
                      <a:rPr lang="en-US" i="1">
                        <a:latin typeface="Cambria Math"/>
                      </a:rPr>
                      <m:t>𝑖𝑡</m:t>
                    </m:r>
                    <m:r>
                      <a:rPr lang="en-US" i="1" baseline="-25000">
                        <a:latin typeface="Cambria Math"/>
                      </a:rPr>
                      <m:t>+</m:t>
                    </m:r>
                    <m:r>
                      <m:rPr>
                        <m:sty m:val="p"/>
                      </m:rPr>
                      <a:rPr lang="en-US">
                        <a:latin typeface="Cambria Math"/>
                      </a:rPr>
                      <m:t>εi</m:t>
                    </m:r>
                    <m:r>
                      <m:rPr>
                        <m:sty m:val="p"/>
                      </m:rPr>
                      <a:rPr lang="en-US" baseline="-25000">
                        <a:latin typeface="Cambria Math"/>
                      </a:rPr>
                      <m:t>t</m:t>
                    </m:r>
                  </m:oMath>
                </a14:m>
                <a:endParaRPr lang="en-US" dirty="0"/>
              </a:p>
              <a:p>
                <a:pPr marL="0" indent="0">
                  <a:buNone/>
                </a:pPr>
                <a:r>
                  <a:rPr lang="en-US" dirty="0"/>
                  <a:t>AP = Air Pollution</a:t>
                </a:r>
              </a:p>
              <a:p>
                <a:pPr marL="0" indent="0">
                  <a:buNone/>
                </a:pPr>
                <a:r>
                  <a:rPr lang="en-US" dirty="0"/>
                  <a:t>GPPC = Economic Growth</a:t>
                </a:r>
              </a:p>
              <a:p>
                <a:pPr marL="0" indent="0">
                  <a:buNone/>
                </a:pPr>
                <a:r>
                  <a:rPr lang="en-US" dirty="0"/>
                  <a:t>LI = Level of industrialization</a:t>
                </a:r>
              </a:p>
              <a:p>
                <a:pPr marL="0" indent="0">
                  <a:buNone/>
                </a:pPr>
                <a:r>
                  <a:rPr lang="en-US" dirty="0"/>
                  <a:t>FDI = Foreign Direct Investment</a:t>
                </a:r>
              </a:p>
              <a:p>
                <a:pPr marL="0" indent="0">
                  <a:buNone/>
                </a:pPr>
                <a:r>
                  <a:rPr lang="en-US" dirty="0"/>
                  <a:t>RQ = Regulation Quality</a:t>
                </a:r>
              </a:p>
              <a:p>
                <a:pPr marL="0" indent="0">
                  <a:buNone/>
                </a:pPr>
                <a:r>
                  <a:rPr lang="en-US" dirty="0"/>
                  <a:t>TO =Trade Openness</a:t>
                </a:r>
              </a:p>
              <a:p>
                <a:pPr marL="0" indent="0">
                  <a:buNone/>
                </a:pPr>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0" y="990600"/>
                <a:ext cx="9144000" cy="5867400"/>
              </a:xfrm>
              <a:blipFill>
                <a:blip r:embed="rId2"/>
                <a:stretch>
                  <a:fillRect l="-1267"/>
                </a:stretch>
              </a:blipFill>
            </p:spPr>
            <p:txBody>
              <a:bodyPr/>
              <a:lstStyle/>
              <a:p>
                <a:r>
                  <a:rPr lang="en-US">
                    <a:noFill/>
                  </a:rPr>
                  <a:t> </a:t>
                </a:r>
              </a:p>
            </p:txBody>
          </p:sp>
        </mc:Fallback>
      </mc:AlternateContent>
      <p:pic>
        <p:nvPicPr>
          <p:cNvPr id="4" name="Picture 3" descr="1d79dc5d5677b065fbf2c0ae"/>
          <p:cNvPicPr/>
          <p:nvPr/>
        </p:nvPicPr>
        <p:blipFill>
          <a:blip r:embed="rId3"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1259817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Research methods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90953029"/>
              </p:ext>
            </p:extLst>
          </p:nvPr>
        </p:nvGraphicFramePr>
        <p:xfrm>
          <a:off x="138545" y="1625355"/>
          <a:ext cx="8839200" cy="4523819"/>
        </p:xfrm>
        <a:graphic>
          <a:graphicData uri="http://schemas.openxmlformats.org/drawingml/2006/table">
            <a:tbl>
              <a:tblPr firstRow="1" firstCol="1" bandRow="1">
                <a:tableStyleId>{5C22544A-7EE6-4342-B048-85BDC9FD1C3A}</a:tableStyleId>
              </a:tblPr>
              <a:tblGrid>
                <a:gridCol w="1898066">
                  <a:extLst>
                    <a:ext uri="{9D8B030D-6E8A-4147-A177-3AD203B41FA5}">
                      <a16:colId xmlns:a16="http://schemas.microsoft.com/office/drawing/2014/main" val="20000"/>
                    </a:ext>
                  </a:extLst>
                </a:gridCol>
                <a:gridCol w="1767478">
                  <a:extLst>
                    <a:ext uri="{9D8B030D-6E8A-4147-A177-3AD203B41FA5}">
                      <a16:colId xmlns:a16="http://schemas.microsoft.com/office/drawing/2014/main" val="20001"/>
                    </a:ext>
                  </a:extLst>
                </a:gridCol>
                <a:gridCol w="1060123">
                  <a:extLst>
                    <a:ext uri="{9D8B030D-6E8A-4147-A177-3AD203B41FA5}">
                      <a16:colId xmlns:a16="http://schemas.microsoft.com/office/drawing/2014/main" val="20002"/>
                    </a:ext>
                  </a:extLst>
                </a:gridCol>
                <a:gridCol w="2125688">
                  <a:extLst>
                    <a:ext uri="{9D8B030D-6E8A-4147-A177-3AD203B41FA5}">
                      <a16:colId xmlns:a16="http://schemas.microsoft.com/office/drawing/2014/main" val="20003"/>
                    </a:ext>
                  </a:extLst>
                </a:gridCol>
                <a:gridCol w="1088237">
                  <a:extLst>
                    <a:ext uri="{9D8B030D-6E8A-4147-A177-3AD203B41FA5}">
                      <a16:colId xmlns:a16="http://schemas.microsoft.com/office/drawing/2014/main" val="20004"/>
                    </a:ext>
                  </a:extLst>
                </a:gridCol>
                <a:gridCol w="899608">
                  <a:extLst>
                    <a:ext uri="{9D8B030D-6E8A-4147-A177-3AD203B41FA5}">
                      <a16:colId xmlns:a16="http://schemas.microsoft.com/office/drawing/2014/main" val="20005"/>
                    </a:ext>
                  </a:extLst>
                </a:gridCol>
              </a:tblGrid>
              <a:tr h="532214">
                <a:tc>
                  <a:txBody>
                    <a:bodyPr/>
                    <a:lstStyle/>
                    <a:p>
                      <a:pPr>
                        <a:lnSpc>
                          <a:spcPct val="150000"/>
                        </a:lnSpc>
                        <a:spcAft>
                          <a:spcPts val="0"/>
                        </a:spcAft>
                      </a:pPr>
                      <a:r>
                        <a:rPr lang="en-US" sz="1200" dirty="0">
                          <a:effectLst/>
                        </a:rPr>
                        <a:t>Variables</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50000"/>
                        </a:lnSpc>
                        <a:spcAft>
                          <a:spcPts val="0"/>
                        </a:spcAft>
                      </a:pPr>
                      <a:r>
                        <a:rPr lang="en-US" sz="1200">
                          <a:effectLst/>
                        </a:rPr>
                        <a:t>Measure</a:t>
                      </a:r>
                      <a:endParaRPr lang="en-US" sz="1100">
                        <a:solidFill>
                          <a:srgbClr val="000000"/>
                        </a:solidFill>
                        <a:effectLst/>
                        <a:latin typeface="Calibri"/>
                        <a:ea typeface="Calibri"/>
                        <a:cs typeface="Times New Roman"/>
                      </a:endParaRPr>
                    </a:p>
                  </a:txBody>
                  <a:tcPr marL="68580" marR="68580" marT="0" marB="0"/>
                </a:tc>
                <a:tc>
                  <a:txBody>
                    <a:bodyPr/>
                    <a:lstStyle/>
                    <a:p>
                      <a:pPr>
                        <a:lnSpc>
                          <a:spcPct val="150000"/>
                        </a:lnSpc>
                        <a:spcAft>
                          <a:spcPts val="0"/>
                        </a:spcAft>
                      </a:pPr>
                      <a:r>
                        <a:rPr lang="en-US" sz="1200" dirty="0">
                          <a:effectLst/>
                        </a:rPr>
                        <a:t>Symbol</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50000"/>
                        </a:lnSpc>
                        <a:spcAft>
                          <a:spcPts val="0"/>
                        </a:spcAft>
                      </a:pPr>
                      <a:r>
                        <a:rPr lang="en-US" sz="1200">
                          <a:effectLst/>
                        </a:rPr>
                        <a:t>Type of variable</a:t>
                      </a:r>
                      <a:endParaRPr lang="en-US" sz="1100">
                        <a:solidFill>
                          <a:srgbClr val="000000"/>
                        </a:solidFill>
                        <a:effectLst/>
                        <a:latin typeface="Calibri"/>
                        <a:ea typeface="Calibri"/>
                        <a:cs typeface="Times New Roman"/>
                      </a:endParaRPr>
                    </a:p>
                  </a:txBody>
                  <a:tcPr marL="68580" marR="68580" marT="0" marB="0"/>
                </a:tc>
                <a:tc>
                  <a:txBody>
                    <a:bodyPr/>
                    <a:lstStyle/>
                    <a:p>
                      <a:pPr>
                        <a:lnSpc>
                          <a:spcPct val="150000"/>
                        </a:lnSpc>
                        <a:spcAft>
                          <a:spcPts val="0"/>
                        </a:spcAft>
                      </a:pPr>
                      <a:r>
                        <a:rPr lang="en-US" sz="1200">
                          <a:effectLst/>
                        </a:rPr>
                        <a:t>Expected Sign</a:t>
                      </a:r>
                      <a:endParaRPr lang="en-US" sz="1100">
                        <a:solidFill>
                          <a:srgbClr val="000000"/>
                        </a:solidFill>
                        <a:effectLst/>
                        <a:latin typeface="Calibri"/>
                        <a:ea typeface="Calibri"/>
                        <a:cs typeface="Times New Roman"/>
                      </a:endParaRPr>
                    </a:p>
                  </a:txBody>
                  <a:tcPr marL="68580" marR="68580" marT="0" marB="0"/>
                </a:tc>
                <a:tc>
                  <a:txBody>
                    <a:bodyPr/>
                    <a:lstStyle/>
                    <a:p>
                      <a:pPr>
                        <a:lnSpc>
                          <a:spcPct val="150000"/>
                        </a:lnSpc>
                        <a:spcAft>
                          <a:spcPts val="0"/>
                        </a:spcAft>
                      </a:pPr>
                      <a:r>
                        <a:rPr lang="en-US" sz="1200" dirty="0">
                          <a:effectLst/>
                        </a:rPr>
                        <a:t>Data source</a:t>
                      </a:r>
                      <a:endParaRPr lang="en-US" sz="11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66107">
                <a:tc>
                  <a:txBody>
                    <a:bodyPr/>
                    <a:lstStyle/>
                    <a:p>
                      <a:pPr algn="just">
                        <a:lnSpc>
                          <a:spcPct val="150000"/>
                        </a:lnSpc>
                        <a:spcAft>
                          <a:spcPts val="0"/>
                        </a:spcAft>
                      </a:pPr>
                      <a:r>
                        <a:rPr lang="en-US" sz="1200" dirty="0">
                          <a:effectLst/>
                        </a:rPr>
                        <a:t>Air pollution</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Air Quality Index</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AQI</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Dependent variable</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 </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WBDI</a:t>
                      </a:r>
                      <a:endParaRPr lang="en-US" sz="1200" dirty="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2"/>
                  </a:ext>
                </a:extLst>
              </a:tr>
              <a:tr h="53221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effectLst/>
                        </a:rPr>
                        <a:t>Economic Growth</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GDPPC</a:t>
                      </a:r>
                    </a:p>
                  </a:txBody>
                  <a:tcPr marL="68580" marR="68580" marT="0" marB="0"/>
                </a:tc>
                <a:tc>
                  <a:txBody>
                    <a:bodyPr/>
                    <a:lstStyle/>
                    <a:p>
                      <a:pPr algn="just">
                        <a:lnSpc>
                          <a:spcPct val="150000"/>
                        </a:lnSpc>
                        <a:spcAft>
                          <a:spcPts val="0"/>
                        </a:spcAft>
                      </a:pPr>
                      <a:r>
                        <a:rPr lang="en-US" sz="1200" dirty="0">
                          <a:effectLst/>
                        </a:rPr>
                        <a:t>GDP</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Independent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WBDI</a:t>
                      </a:r>
                      <a:endParaRPr lang="en-US" sz="1200" dirty="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3"/>
                  </a:ext>
                </a:extLst>
              </a:tr>
              <a:tr h="53221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effectLst/>
                        </a:rPr>
                        <a:t>Economic Growth</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Quadratic GDPPC</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GDPPC²</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Independent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WBDI</a:t>
                      </a:r>
                      <a:endParaRPr lang="en-US" sz="120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4"/>
                  </a:ext>
                </a:extLst>
              </a:tr>
              <a:tr h="53221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effectLst/>
                        </a:rPr>
                        <a:t>Economic Growth</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Cubic GDPPC</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GDPPC³</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Independent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WBDI</a:t>
                      </a:r>
                      <a:endParaRPr lang="en-US" sz="120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5"/>
                  </a:ext>
                </a:extLst>
              </a:tr>
              <a:tr h="53221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effectLst/>
                        </a:rPr>
                        <a:t>Foreign Direct Investment</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FDI</a:t>
                      </a:r>
                    </a:p>
                  </a:txBody>
                  <a:tcPr marL="68580" marR="68580" marT="0" marB="0"/>
                </a:tc>
                <a:tc>
                  <a:txBody>
                    <a:bodyPr/>
                    <a:lstStyle/>
                    <a:p>
                      <a:pPr algn="just">
                        <a:lnSpc>
                          <a:spcPct val="150000"/>
                        </a:lnSpc>
                        <a:spcAft>
                          <a:spcPts val="0"/>
                        </a:spcAft>
                      </a:pPr>
                      <a:r>
                        <a:rPr lang="en-US" sz="1200" dirty="0">
                          <a:effectLst/>
                        </a:rPr>
                        <a:t>FDI</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Control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WBDI</a:t>
                      </a:r>
                      <a:endParaRPr lang="en-US" sz="1200" dirty="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6"/>
                  </a:ext>
                </a:extLst>
              </a:tr>
              <a:tr h="532214">
                <a:tc>
                  <a:txBody>
                    <a:bodyPr/>
                    <a:lstStyle/>
                    <a:p>
                      <a:pPr algn="just">
                        <a:lnSpc>
                          <a:spcPct val="150000"/>
                        </a:lnSpc>
                        <a:spcAft>
                          <a:spcPts val="0"/>
                        </a:spcAft>
                      </a:pPr>
                      <a:r>
                        <a:rPr lang="en-US" sz="1200" dirty="0">
                          <a:effectLst/>
                        </a:rPr>
                        <a:t>Regulation Quality</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Regulation Quality Index</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RQI</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Control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WBDI</a:t>
                      </a:r>
                      <a:endParaRPr lang="en-US" sz="1200" dirty="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8"/>
                  </a:ext>
                </a:extLst>
              </a:tr>
              <a:tr h="532214">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Industrialization</a:t>
                      </a: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Industry Value Added</a:t>
                      </a: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LI</a:t>
                      </a: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Control Variable</a:t>
                      </a: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a:t>
                      </a:r>
                    </a:p>
                  </a:txBody>
                  <a:tcPr marL="68580" marR="68580" marT="0" marB="0"/>
                </a:tc>
                <a:tc>
                  <a:txBody>
                    <a:bodyPr/>
                    <a:lstStyle/>
                    <a:p>
                      <a:pPr algn="just">
                        <a:lnSpc>
                          <a:spcPct val="150000"/>
                        </a:lnSpc>
                        <a:spcAft>
                          <a:spcPts val="0"/>
                        </a:spcAft>
                      </a:pPr>
                      <a:r>
                        <a:rPr lang="en-US" sz="1200" dirty="0">
                          <a:solidFill>
                            <a:srgbClr val="000000"/>
                          </a:solidFill>
                          <a:effectLst/>
                          <a:latin typeface="Times New Roman"/>
                          <a:ea typeface="Calibri"/>
                          <a:cs typeface="Times New Roman"/>
                        </a:rPr>
                        <a:t>WBDI</a:t>
                      </a:r>
                    </a:p>
                  </a:txBody>
                  <a:tcPr marL="68580" marR="68580" marT="0" marB="0"/>
                </a:tc>
                <a:extLst>
                  <a:ext uri="{0D108BD9-81ED-4DB2-BD59-A6C34878D82A}">
                    <a16:rowId xmlns:a16="http://schemas.microsoft.com/office/drawing/2014/main" val="2968199406"/>
                  </a:ext>
                </a:extLst>
              </a:tr>
              <a:tr h="532214">
                <a:tc>
                  <a:txBody>
                    <a:bodyPr/>
                    <a:lstStyle/>
                    <a:p>
                      <a:pPr algn="just">
                        <a:lnSpc>
                          <a:spcPct val="150000"/>
                        </a:lnSpc>
                        <a:spcAft>
                          <a:spcPts val="0"/>
                        </a:spcAft>
                      </a:pPr>
                      <a:r>
                        <a:rPr lang="en-US" sz="1200" dirty="0">
                          <a:effectLst/>
                        </a:rPr>
                        <a:t>Trade Openness</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Ratio of import plus export to GDP</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TO</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Control variable</a:t>
                      </a:r>
                      <a:endParaRPr lang="en-US" sz="1200" dirty="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a:effectLst/>
                        </a:rPr>
                        <a:t>+</a:t>
                      </a:r>
                      <a:endParaRPr lang="en-US" sz="1200">
                        <a:solidFill>
                          <a:srgbClr val="000000"/>
                        </a:solidFill>
                        <a:effectLst/>
                        <a:latin typeface="Times New Roman"/>
                        <a:ea typeface="Calibri"/>
                        <a:cs typeface="Times New Roman"/>
                      </a:endParaRPr>
                    </a:p>
                  </a:txBody>
                  <a:tcPr marL="68580" marR="68580" marT="0" marB="0"/>
                </a:tc>
                <a:tc>
                  <a:txBody>
                    <a:bodyPr/>
                    <a:lstStyle/>
                    <a:p>
                      <a:pPr algn="just">
                        <a:lnSpc>
                          <a:spcPct val="150000"/>
                        </a:lnSpc>
                        <a:spcAft>
                          <a:spcPts val="0"/>
                        </a:spcAft>
                      </a:pPr>
                      <a:r>
                        <a:rPr lang="en-US" sz="1200" dirty="0">
                          <a:effectLst/>
                        </a:rPr>
                        <a:t>WBDI</a:t>
                      </a:r>
                      <a:endParaRPr lang="en-US" sz="1200" dirty="0">
                        <a:solidFill>
                          <a:srgbClr val="000000"/>
                        </a:solidFill>
                        <a:effectLst/>
                        <a:latin typeface="Times New Roman"/>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
        <p:nvSpPr>
          <p:cNvPr id="5" name="Rectangle 4"/>
          <p:cNvSpPr/>
          <p:nvPr/>
        </p:nvSpPr>
        <p:spPr>
          <a:xfrm>
            <a:off x="152400" y="1295400"/>
            <a:ext cx="3029997" cy="369332"/>
          </a:xfrm>
          <a:prstGeom prst="rect">
            <a:avLst/>
          </a:prstGeom>
        </p:spPr>
        <p:txBody>
          <a:bodyPr wrap="none">
            <a:spAutoFit/>
          </a:bodyPr>
          <a:lstStyle/>
          <a:p>
            <a:r>
              <a:rPr lang="en-US" b="1" dirty="0">
                <a:solidFill>
                  <a:srgbClr val="FF0000"/>
                </a:solidFill>
              </a:rPr>
              <a:t>Description of variables</a:t>
            </a:r>
            <a:endParaRPr lang="en-US" dirty="0">
              <a:solidFill>
                <a:srgbClr val="FF0000"/>
              </a:solidFill>
            </a:endParaRPr>
          </a:p>
        </p:txBody>
      </p:sp>
      <p:pic>
        <p:nvPicPr>
          <p:cNvPr id="6" name="Picture 5"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Research methods</a:t>
            </a:r>
            <a:endParaRPr lang="en-US" dirty="0"/>
          </a:p>
        </p:txBody>
      </p:sp>
      <p:sp>
        <p:nvSpPr>
          <p:cNvPr id="5" name="Rectangle 4"/>
          <p:cNvSpPr/>
          <p:nvPr/>
        </p:nvSpPr>
        <p:spPr>
          <a:xfrm>
            <a:off x="152400" y="1295400"/>
            <a:ext cx="2767104" cy="369332"/>
          </a:xfrm>
          <a:prstGeom prst="rect">
            <a:avLst/>
          </a:prstGeom>
        </p:spPr>
        <p:txBody>
          <a:bodyPr wrap="none">
            <a:spAutoFit/>
          </a:bodyPr>
          <a:lstStyle/>
          <a:p>
            <a:r>
              <a:rPr lang="en-US" b="1" dirty="0">
                <a:solidFill>
                  <a:srgbClr val="FF0000"/>
                </a:solidFill>
              </a:rPr>
              <a:t>Method of Estimation</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14403210"/>
              </p:ext>
            </p:extLst>
          </p:nvPr>
        </p:nvGraphicFramePr>
        <p:xfrm>
          <a:off x="152400" y="1981200"/>
          <a:ext cx="8839200" cy="3836561"/>
        </p:xfrm>
        <a:graphic>
          <a:graphicData uri="http://schemas.openxmlformats.org/drawingml/2006/table">
            <a:tbl>
              <a:tblPr firstRow="1" firstCol="1" bandRow="1">
                <a:tableStyleId>{5C22544A-7EE6-4342-B048-85BDC9FD1C3A}</a:tableStyleId>
              </a:tblPr>
              <a:tblGrid>
                <a:gridCol w="2946990">
                  <a:extLst>
                    <a:ext uri="{9D8B030D-6E8A-4147-A177-3AD203B41FA5}">
                      <a16:colId xmlns:a16="http://schemas.microsoft.com/office/drawing/2014/main" val="20000"/>
                    </a:ext>
                  </a:extLst>
                </a:gridCol>
                <a:gridCol w="816742">
                  <a:extLst>
                    <a:ext uri="{9D8B030D-6E8A-4147-A177-3AD203B41FA5}">
                      <a16:colId xmlns:a16="http://schemas.microsoft.com/office/drawing/2014/main" val="20001"/>
                    </a:ext>
                  </a:extLst>
                </a:gridCol>
                <a:gridCol w="5075468">
                  <a:extLst>
                    <a:ext uri="{9D8B030D-6E8A-4147-A177-3AD203B41FA5}">
                      <a16:colId xmlns:a16="http://schemas.microsoft.com/office/drawing/2014/main" val="20002"/>
                    </a:ext>
                  </a:extLst>
                </a:gridCol>
              </a:tblGrid>
              <a:tr h="608794">
                <a:tc>
                  <a:txBody>
                    <a:bodyPr/>
                    <a:lstStyle/>
                    <a:p>
                      <a:pPr algn="just">
                        <a:lnSpc>
                          <a:spcPct val="150000"/>
                        </a:lnSpc>
                        <a:spcAft>
                          <a:spcPts val="0"/>
                        </a:spcAft>
                      </a:pPr>
                      <a:r>
                        <a:rPr lang="en-US" sz="1200" dirty="0">
                          <a:effectLst/>
                        </a:rPr>
                        <a:t> </a:t>
                      </a:r>
                      <a:endParaRPr lang="en-US" sz="1100" dirty="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a:effectLst/>
                        </a:rPr>
                        <a:t> </a:t>
                      </a:r>
                      <a:endParaRPr lang="en-US" sz="110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a:effectLst/>
                        </a:rPr>
                        <a:t>Measure</a:t>
                      </a:r>
                      <a:endParaRPr lang="en-US" sz="1100">
                        <a:solidFill>
                          <a:srgbClr val="000000"/>
                        </a:solidFill>
                        <a:effectLst/>
                        <a:latin typeface="Calibri"/>
                        <a:ea typeface="Calibri"/>
                        <a:cs typeface="Times New Roman"/>
                      </a:endParaRPr>
                    </a:p>
                  </a:txBody>
                  <a:tcPr marL="68338" marR="68338" marT="0" marB="0"/>
                </a:tc>
                <a:extLst>
                  <a:ext uri="{0D108BD9-81ED-4DB2-BD59-A6C34878D82A}">
                    <a16:rowId xmlns:a16="http://schemas.microsoft.com/office/drawing/2014/main" val="10000"/>
                  </a:ext>
                </a:extLst>
              </a:tr>
              <a:tr h="622074">
                <a:tc>
                  <a:txBody>
                    <a:bodyPr/>
                    <a:lstStyle/>
                    <a:p>
                      <a:pPr algn="just">
                        <a:lnSpc>
                          <a:spcPct val="150000"/>
                        </a:lnSpc>
                        <a:spcAft>
                          <a:spcPts val="0"/>
                        </a:spcAft>
                      </a:pPr>
                      <a:r>
                        <a:rPr kumimoji="0" lang="en-US" sz="1200" b="1" kern="1200" dirty="0">
                          <a:solidFill>
                            <a:schemeClr val="lt1"/>
                          </a:solidFill>
                          <a:effectLst/>
                          <a:latin typeface="+mn-lt"/>
                          <a:ea typeface="+mn-ea"/>
                          <a:cs typeface="+mn-cs"/>
                        </a:rPr>
                        <a:t>Fully Modified Ordinary Least Squares method</a:t>
                      </a:r>
                    </a:p>
                  </a:txBody>
                  <a:tcPr marL="68338" marR="68338" marT="0" marB="0"/>
                </a:tc>
                <a:tc>
                  <a:txBody>
                    <a:bodyPr/>
                    <a:lstStyle/>
                    <a:p>
                      <a:pPr algn="just">
                        <a:lnSpc>
                          <a:spcPct val="150000"/>
                        </a:lnSpc>
                        <a:spcAft>
                          <a:spcPts val="0"/>
                        </a:spcAft>
                      </a:pPr>
                      <a:r>
                        <a:rPr lang="en-US" sz="1200">
                          <a:effectLst/>
                        </a:rPr>
                        <a:t>ARDL</a:t>
                      </a:r>
                      <a:endParaRPr lang="en-US" sz="110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dirty="0">
                          <a:effectLst/>
                        </a:rPr>
                        <a:t>Analyze long run and short run relationship and assess the changing behavior of crucial variable</a:t>
                      </a:r>
                      <a:endParaRPr lang="en-US" sz="1100" dirty="0">
                        <a:solidFill>
                          <a:srgbClr val="000000"/>
                        </a:solidFill>
                        <a:effectLst/>
                        <a:latin typeface="Calibri"/>
                        <a:ea typeface="Calibri"/>
                        <a:cs typeface="Times New Roman"/>
                      </a:endParaRPr>
                    </a:p>
                  </a:txBody>
                  <a:tcPr marL="68338" marR="68338" marT="0" marB="0"/>
                </a:tc>
                <a:extLst>
                  <a:ext uri="{0D108BD9-81ED-4DB2-BD59-A6C34878D82A}">
                    <a16:rowId xmlns:a16="http://schemas.microsoft.com/office/drawing/2014/main" val="10001"/>
                  </a:ext>
                </a:extLst>
              </a:tr>
              <a:tr h="608794">
                <a:tc>
                  <a:txBody>
                    <a:bodyPr/>
                    <a:lstStyle/>
                    <a:p>
                      <a:pPr algn="just">
                        <a:lnSpc>
                          <a:spcPct val="150000"/>
                        </a:lnSpc>
                        <a:spcAft>
                          <a:spcPts val="0"/>
                        </a:spcAft>
                      </a:pPr>
                      <a:r>
                        <a:rPr kumimoji="0" lang="en-US" sz="1200" b="1" kern="1200" dirty="0">
                          <a:solidFill>
                            <a:schemeClr val="lt1"/>
                          </a:solidFill>
                          <a:effectLst/>
                          <a:latin typeface="+mn-lt"/>
                          <a:ea typeface="+mn-ea"/>
                          <a:cs typeface="+mn-cs"/>
                        </a:rPr>
                        <a:t>Cross sectional dependence &amp; Slope Homogeneity test</a:t>
                      </a:r>
                    </a:p>
                  </a:txBody>
                  <a:tcPr marL="68338" marR="68338" marT="0" marB="0"/>
                </a:tc>
                <a:tc>
                  <a:txBody>
                    <a:bodyPr/>
                    <a:lstStyle/>
                    <a:p>
                      <a:pPr algn="just">
                        <a:lnSpc>
                          <a:spcPct val="150000"/>
                        </a:lnSpc>
                        <a:spcAft>
                          <a:spcPts val="0"/>
                        </a:spcAft>
                      </a:pPr>
                      <a:r>
                        <a:rPr lang="en-US" sz="1200" dirty="0">
                          <a:effectLst/>
                        </a:rPr>
                        <a:t>CDT</a:t>
                      </a:r>
                      <a:endParaRPr lang="en-US" sz="1100" dirty="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dirty="0">
                          <a:effectLst/>
                        </a:rPr>
                        <a:t>Test the cross sectional dependence among countries</a:t>
                      </a:r>
                      <a:endParaRPr lang="en-US" sz="1100" dirty="0">
                        <a:solidFill>
                          <a:srgbClr val="000000"/>
                        </a:solidFill>
                        <a:effectLst/>
                        <a:latin typeface="Calibri"/>
                        <a:ea typeface="Calibri"/>
                        <a:cs typeface="Times New Roman"/>
                      </a:endParaRPr>
                    </a:p>
                  </a:txBody>
                  <a:tcPr marL="68338" marR="68338" marT="0" marB="0"/>
                </a:tc>
                <a:extLst>
                  <a:ext uri="{0D108BD9-81ED-4DB2-BD59-A6C34878D82A}">
                    <a16:rowId xmlns:a16="http://schemas.microsoft.com/office/drawing/2014/main" val="10002"/>
                  </a:ext>
                </a:extLst>
              </a:tr>
              <a:tr h="779311">
                <a:tc>
                  <a:txBody>
                    <a:bodyPr/>
                    <a:lstStyle/>
                    <a:p>
                      <a:pPr algn="just">
                        <a:lnSpc>
                          <a:spcPct val="150000"/>
                        </a:lnSpc>
                        <a:spcAft>
                          <a:spcPts val="0"/>
                        </a:spcAft>
                      </a:pPr>
                      <a:r>
                        <a:rPr kumimoji="0" lang="en-US" sz="1200" b="1" kern="1200" dirty="0">
                          <a:solidFill>
                            <a:schemeClr val="lt1"/>
                          </a:solidFill>
                          <a:effectLst/>
                          <a:latin typeface="+mn-lt"/>
                          <a:ea typeface="+mn-ea"/>
                          <a:cs typeface="+mn-cs"/>
                        </a:rPr>
                        <a:t>Panel unit root test</a:t>
                      </a:r>
                    </a:p>
                  </a:txBody>
                  <a:tcPr marL="68338" marR="68338" marT="0" marB="0"/>
                </a:tc>
                <a:tc>
                  <a:txBody>
                    <a:bodyPr/>
                    <a:lstStyle/>
                    <a:p>
                      <a:pPr algn="just">
                        <a:lnSpc>
                          <a:spcPct val="150000"/>
                        </a:lnSpc>
                        <a:spcAft>
                          <a:spcPts val="0"/>
                        </a:spcAft>
                      </a:pPr>
                      <a:r>
                        <a:rPr lang="en-US" sz="1200" dirty="0">
                          <a:solidFill>
                            <a:srgbClr val="000000"/>
                          </a:solidFill>
                          <a:effectLst/>
                          <a:latin typeface="Calibri"/>
                          <a:ea typeface="Calibri"/>
                          <a:cs typeface="Times New Roman"/>
                        </a:rPr>
                        <a:t>PUT</a:t>
                      </a:r>
                      <a:endParaRPr lang="en-US" sz="1100" dirty="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dirty="0">
                          <a:solidFill>
                            <a:srgbClr val="000000"/>
                          </a:solidFill>
                          <a:effectLst/>
                          <a:latin typeface="Calibri"/>
                          <a:ea typeface="Calibri"/>
                          <a:cs typeface="Times New Roman"/>
                        </a:rPr>
                        <a:t>Test the stationarity </a:t>
                      </a:r>
                      <a:endParaRPr lang="en-US" sz="1100" dirty="0">
                        <a:solidFill>
                          <a:srgbClr val="000000"/>
                        </a:solidFill>
                        <a:effectLst/>
                        <a:latin typeface="Calibri"/>
                        <a:ea typeface="Calibri"/>
                        <a:cs typeface="Times New Roman"/>
                      </a:endParaRPr>
                    </a:p>
                  </a:txBody>
                  <a:tcPr marL="68338" marR="68338" marT="0" marB="0"/>
                </a:tc>
                <a:extLst>
                  <a:ext uri="{0D108BD9-81ED-4DB2-BD59-A6C34878D82A}">
                    <a16:rowId xmlns:a16="http://schemas.microsoft.com/office/drawing/2014/main" val="10003"/>
                  </a:ext>
                </a:extLst>
              </a:tr>
              <a:tr h="608794">
                <a:tc>
                  <a:txBody>
                    <a:bodyPr/>
                    <a:lstStyle/>
                    <a:p>
                      <a:pPr algn="just">
                        <a:lnSpc>
                          <a:spcPct val="150000"/>
                        </a:lnSpc>
                        <a:spcAft>
                          <a:spcPts val="0"/>
                        </a:spcAft>
                      </a:pPr>
                      <a:r>
                        <a:rPr lang="en-US" sz="1200" dirty="0">
                          <a:effectLst/>
                        </a:rPr>
                        <a:t>Granger  Causality  Test </a:t>
                      </a:r>
                      <a:endParaRPr lang="en-US" sz="1100" dirty="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a:effectLst/>
                        </a:rPr>
                        <a:t>GCT</a:t>
                      </a:r>
                      <a:endParaRPr lang="en-US" sz="110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dirty="0">
                          <a:effectLst/>
                        </a:rPr>
                        <a:t>Test of existence of causality between variables</a:t>
                      </a:r>
                      <a:endParaRPr lang="en-US" sz="1100" dirty="0">
                        <a:solidFill>
                          <a:srgbClr val="000000"/>
                        </a:solidFill>
                        <a:effectLst/>
                        <a:latin typeface="Calibri"/>
                        <a:ea typeface="Calibri"/>
                        <a:cs typeface="Times New Roman"/>
                      </a:endParaRPr>
                    </a:p>
                  </a:txBody>
                  <a:tcPr marL="68338" marR="68338" marT="0" marB="0"/>
                </a:tc>
                <a:extLst>
                  <a:ext uri="{0D108BD9-81ED-4DB2-BD59-A6C34878D82A}">
                    <a16:rowId xmlns:a16="http://schemas.microsoft.com/office/drawing/2014/main" val="10004"/>
                  </a:ext>
                </a:extLst>
              </a:tr>
              <a:tr h="608794">
                <a:tc>
                  <a:txBody>
                    <a:bodyPr/>
                    <a:lstStyle/>
                    <a:p>
                      <a:pPr algn="just">
                        <a:lnSpc>
                          <a:spcPct val="150000"/>
                        </a:lnSpc>
                        <a:spcAft>
                          <a:spcPts val="0"/>
                        </a:spcAft>
                      </a:pPr>
                      <a:r>
                        <a:rPr lang="en-US" sz="1200">
                          <a:effectLst/>
                        </a:rPr>
                        <a:t>Panel cointegration test</a:t>
                      </a:r>
                      <a:endParaRPr lang="en-US" sz="110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a:effectLst/>
                        </a:rPr>
                        <a:t>PCT</a:t>
                      </a:r>
                      <a:endParaRPr lang="en-US" sz="1100">
                        <a:solidFill>
                          <a:srgbClr val="000000"/>
                        </a:solidFill>
                        <a:effectLst/>
                        <a:latin typeface="Calibri"/>
                        <a:ea typeface="Calibri"/>
                        <a:cs typeface="Times New Roman"/>
                      </a:endParaRPr>
                    </a:p>
                  </a:txBody>
                  <a:tcPr marL="68338" marR="68338" marT="0" marB="0"/>
                </a:tc>
                <a:tc>
                  <a:txBody>
                    <a:bodyPr/>
                    <a:lstStyle/>
                    <a:p>
                      <a:pPr algn="just">
                        <a:lnSpc>
                          <a:spcPct val="150000"/>
                        </a:lnSpc>
                        <a:spcAft>
                          <a:spcPts val="0"/>
                        </a:spcAft>
                      </a:pPr>
                      <a:r>
                        <a:rPr lang="en-US" sz="1200" dirty="0">
                          <a:effectLst/>
                        </a:rPr>
                        <a:t> </a:t>
                      </a:r>
                      <a:r>
                        <a:rPr kumimoji="0" lang="en-US" sz="1200" kern="1200" dirty="0">
                          <a:solidFill>
                            <a:schemeClr val="dk1"/>
                          </a:solidFill>
                          <a:effectLst/>
                          <a:latin typeface="+mn-lt"/>
                          <a:ea typeface="+mn-ea"/>
                          <a:cs typeface="+mn-cs"/>
                        </a:rPr>
                        <a:t>Test of </a:t>
                      </a:r>
                      <a:r>
                        <a:rPr kumimoji="0" lang="en-US" sz="1200" kern="1200" dirty="0" err="1">
                          <a:solidFill>
                            <a:schemeClr val="dk1"/>
                          </a:solidFill>
                          <a:effectLst/>
                          <a:latin typeface="+mn-lt"/>
                          <a:ea typeface="+mn-ea"/>
                          <a:cs typeface="+mn-cs"/>
                        </a:rPr>
                        <a:t>cointegration</a:t>
                      </a:r>
                      <a:r>
                        <a:rPr kumimoji="0" lang="en-US" sz="1200" kern="1200" dirty="0">
                          <a:solidFill>
                            <a:schemeClr val="dk1"/>
                          </a:solidFill>
                          <a:effectLst/>
                          <a:latin typeface="+mn-lt"/>
                          <a:ea typeface="+mn-ea"/>
                          <a:cs typeface="+mn-cs"/>
                        </a:rPr>
                        <a:t> among variables</a:t>
                      </a:r>
                    </a:p>
                  </a:txBody>
                  <a:tcPr marL="68338" marR="68338" marT="0" marB="0"/>
                </a:tc>
                <a:extLst>
                  <a:ext uri="{0D108BD9-81ED-4DB2-BD59-A6C34878D82A}">
                    <a16:rowId xmlns:a16="http://schemas.microsoft.com/office/drawing/2014/main" val="10005"/>
                  </a:ext>
                </a:extLst>
              </a:tr>
            </a:tbl>
          </a:graphicData>
        </a:graphic>
      </p:graphicFrame>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3196684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4370107" cy="369332"/>
          </a:xfrm>
          <a:prstGeom prst="rect">
            <a:avLst/>
          </a:prstGeom>
        </p:spPr>
        <p:txBody>
          <a:bodyPr wrap="none">
            <a:spAutoFit/>
          </a:bodyPr>
          <a:lstStyle/>
          <a:p>
            <a:r>
              <a:rPr lang="en-US" b="1" dirty="0">
                <a:solidFill>
                  <a:srgbClr val="FF0000"/>
                </a:solidFill>
              </a:rPr>
              <a:t>Descriptive &amp; Correlation Statistics</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6" name="Content Placeholder 5">
            <a:extLst>
              <a:ext uri="{FF2B5EF4-FFF2-40B4-BE49-F238E27FC236}">
                <a16:creationId xmlns:a16="http://schemas.microsoft.com/office/drawing/2014/main" id="{3613CF44-78D7-43B9-8B9C-3533FE779695}"/>
              </a:ext>
            </a:extLst>
          </p:cNvPr>
          <p:cNvGraphicFramePr>
            <a:graphicFrameLocks noGrp="1"/>
          </p:cNvGraphicFramePr>
          <p:nvPr>
            <p:ph sz="quarter" idx="1"/>
            <p:extLst>
              <p:ext uri="{D42A27DB-BD31-4B8C-83A1-F6EECF244321}">
                <p14:modId xmlns:p14="http://schemas.microsoft.com/office/powerpoint/2010/main" val="1239867175"/>
              </p:ext>
            </p:extLst>
          </p:nvPr>
        </p:nvGraphicFramePr>
        <p:xfrm>
          <a:off x="152400" y="1664732"/>
          <a:ext cx="8839193" cy="5158646"/>
        </p:xfrm>
        <a:graphic>
          <a:graphicData uri="http://schemas.openxmlformats.org/drawingml/2006/table">
            <a:tbl>
              <a:tblPr>
                <a:tableStyleId>{5C22544A-7EE6-4342-B048-85BDC9FD1C3A}</a:tableStyleId>
              </a:tblPr>
              <a:tblGrid>
                <a:gridCol w="317448">
                  <a:extLst>
                    <a:ext uri="{9D8B030D-6E8A-4147-A177-3AD203B41FA5}">
                      <a16:colId xmlns:a16="http://schemas.microsoft.com/office/drawing/2014/main" val="3077341690"/>
                    </a:ext>
                  </a:extLst>
                </a:gridCol>
                <a:gridCol w="317448">
                  <a:extLst>
                    <a:ext uri="{9D8B030D-6E8A-4147-A177-3AD203B41FA5}">
                      <a16:colId xmlns:a16="http://schemas.microsoft.com/office/drawing/2014/main" val="399415112"/>
                    </a:ext>
                  </a:extLst>
                </a:gridCol>
                <a:gridCol w="317448">
                  <a:extLst>
                    <a:ext uri="{9D8B030D-6E8A-4147-A177-3AD203B41FA5}">
                      <a16:colId xmlns:a16="http://schemas.microsoft.com/office/drawing/2014/main" val="3171891113"/>
                    </a:ext>
                  </a:extLst>
                </a:gridCol>
                <a:gridCol w="317448">
                  <a:extLst>
                    <a:ext uri="{9D8B030D-6E8A-4147-A177-3AD203B41FA5}">
                      <a16:colId xmlns:a16="http://schemas.microsoft.com/office/drawing/2014/main" val="3382013201"/>
                    </a:ext>
                  </a:extLst>
                </a:gridCol>
                <a:gridCol w="317448">
                  <a:extLst>
                    <a:ext uri="{9D8B030D-6E8A-4147-A177-3AD203B41FA5}">
                      <a16:colId xmlns:a16="http://schemas.microsoft.com/office/drawing/2014/main" val="3075454643"/>
                    </a:ext>
                  </a:extLst>
                </a:gridCol>
                <a:gridCol w="317448">
                  <a:extLst>
                    <a:ext uri="{9D8B030D-6E8A-4147-A177-3AD203B41FA5}">
                      <a16:colId xmlns:a16="http://schemas.microsoft.com/office/drawing/2014/main" val="3576599535"/>
                    </a:ext>
                  </a:extLst>
                </a:gridCol>
                <a:gridCol w="317448">
                  <a:extLst>
                    <a:ext uri="{9D8B030D-6E8A-4147-A177-3AD203B41FA5}">
                      <a16:colId xmlns:a16="http://schemas.microsoft.com/office/drawing/2014/main" val="3579404235"/>
                    </a:ext>
                  </a:extLst>
                </a:gridCol>
                <a:gridCol w="317448">
                  <a:extLst>
                    <a:ext uri="{9D8B030D-6E8A-4147-A177-3AD203B41FA5}">
                      <a16:colId xmlns:a16="http://schemas.microsoft.com/office/drawing/2014/main" val="3237018021"/>
                    </a:ext>
                  </a:extLst>
                </a:gridCol>
                <a:gridCol w="317448">
                  <a:extLst>
                    <a:ext uri="{9D8B030D-6E8A-4147-A177-3AD203B41FA5}">
                      <a16:colId xmlns:a16="http://schemas.microsoft.com/office/drawing/2014/main" val="231707959"/>
                    </a:ext>
                  </a:extLst>
                </a:gridCol>
                <a:gridCol w="317448">
                  <a:extLst>
                    <a:ext uri="{9D8B030D-6E8A-4147-A177-3AD203B41FA5}">
                      <a16:colId xmlns:a16="http://schemas.microsoft.com/office/drawing/2014/main" val="3796024281"/>
                    </a:ext>
                  </a:extLst>
                </a:gridCol>
                <a:gridCol w="317448">
                  <a:extLst>
                    <a:ext uri="{9D8B030D-6E8A-4147-A177-3AD203B41FA5}">
                      <a16:colId xmlns:a16="http://schemas.microsoft.com/office/drawing/2014/main" val="2160895079"/>
                    </a:ext>
                  </a:extLst>
                </a:gridCol>
                <a:gridCol w="317448">
                  <a:extLst>
                    <a:ext uri="{9D8B030D-6E8A-4147-A177-3AD203B41FA5}">
                      <a16:colId xmlns:a16="http://schemas.microsoft.com/office/drawing/2014/main" val="943642270"/>
                    </a:ext>
                  </a:extLst>
                </a:gridCol>
                <a:gridCol w="317448">
                  <a:extLst>
                    <a:ext uri="{9D8B030D-6E8A-4147-A177-3AD203B41FA5}">
                      <a16:colId xmlns:a16="http://schemas.microsoft.com/office/drawing/2014/main" val="1599081349"/>
                    </a:ext>
                  </a:extLst>
                </a:gridCol>
                <a:gridCol w="317448">
                  <a:extLst>
                    <a:ext uri="{9D8B030D-6E8A-4147-A177-3AD203B41FA5}">
                      <a16:colId xmlns:a16="http://schemas.microsoft.com/office/drawing/2014/main" val="28201614"/>
                    </a:ext>
                  </a:extLst>
                </a:gridCol>
                <a:gridCol w="317448">
                  <a:extLst>
                    <a:ext uri="{9D8B030D-6E8A-4147-A177-3AD203B41FA5}">
                      <a16:colId xmlns:a16="http://schemas.microsoft.com/office/drawing/2014/main" val="3681225323"/>
                    </a:ext>
                  </a:extLst>
                </a:gridCol>
                <a:gridCol w="317448">
                  <a:extLst>
                    <a:ext uri="{9D8B030D-6E8A-4147-A177-3AD203B41FA5}">
                      <a16:colId xmlns:a16="http://schemas.microsoft.com/office/drawing/2014/main" val="2594770144"/>
                    </a:ext>
                  </a:extLst>
                </a:gridCol>
                <a:gridCol w="317448">
                  <a:extLst>
                    <a:ext uri="{9D8B030D-6E8A-4147-A177-3AD203B41FA5}">
                      <a16:colId xmlns:a16="http://schemas.microsoft.com/office/drawing/2014/main" val="1549772363"/>
                    </a:ext>
                  </a:extLst>
                </a:gridCol>
                <a:gridCol w="317448">
                  <a:extLst>
                    <a:ext uri="{9D8B030D-6E8A-4147-A177-3AD203B41FA5}">
                      <a16:colId xmlns:a16="http://schemas.microsoft.com/office/drawing/2014/main" val="4099666619"/>
                    </a:ext>
                  </a:extLst>
                </a:gridCol>
                <a:gridCol w="317448">
                  <a:extLst>
                    <a:ext uri="{9D8B030D-6E8A-4147-A177-3AD203B41FA5}">
                      <a16:colId xmlns:a16="http://schemas.microsoft.com/office/drawing/2014/main" val="2315021441"/>
                    </a:ext>
                  </a:extLst>
                </a:gridCol>
                <a:gridCol w="317448">
                  <a:extLst>
                    <a:ext uri="{9D8B030D-6E8A-4147-A177-3AD203B41FA5}">
                      <a16:colId xmlns:a16="http://schemas.microsoft.com/office/drawing/2014/main" val="2505339228"/>
                    </a:ext>
                  </a:extLst>
                </a:gridCol>
                <a:gridCol w="317448">
                  <a:extLst>
                    <a:ext uri="{9D8B030D-6E8A-4147-A177-3AD203B41FA5}">
                      <a16:colId xmlns:a16="http://schemas.microsoft.com/office/drawing/2014/main" val="1430206388"/>
                    </a:ext>
                  </a:extLst>
                </a:gridCol>
                <a:gridCol w="317448">
                  <a:extLst>
                    <a:ext uri="{9D8B030D-6E8A-4147-A177-3AD203B41FA5}">
                      <a16:colId xmlns:a16="http://schemas.microsoft.com/office/drawing/2014/main" val="901100869"/>
                    </a:ext>
                  </a:extLst>
                </a:gridCol>
                <a:gridCol w="317448">
                  <a:extLst>
                    <a:ext uri="{9D8B030D-6E8A-4147-A177-3AD203B41FA5}">
                      <a16:colId xmlns:a16="http://schemas.microsoft.com/office/drawing/2014/main" val="2192297776"/>
                    </a:ext>
                  </a:extLst>
                </a:gridCol>
                <a:gridCol w="317448">
                  <a:extLst>
                    <a:ext uri="{9D8B030D-6E8A-4147-A177-3AD203B41FA5}">
                      <a16:colId xmlns:a16="http://schemas.microsoft.com/office/drawing/2014/main" val="3897510120"/>
                    </a:ext>
                  </a:extLst>
                </a:gridCol>
                <a:gridCol w="1220441">
                  <a:extLst>
                    <a:ext uri="{9D8B030D-6E8A-4147-A177-3AD203B41FA5}">
                      <a16:colId xmlns:a16="http://schemas.microsoft.com/office/drawing/2014/main" val="1226201491"/>
                    </a:ext>
                  </a:extLst>
                </a:gridCol>
              </a:tblGrid>
              <a:tr h="90617">
                <a:tc gridSpan="3">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6350" indent="0" algn="just">
                        <a:lnSpc>
                          <a:spcPct val="200000"/>
                        </a:lnSpc>
                        <a:spcBef>
                          <a:spcPts val="0"/>
                        </a:spcBef>
                        <a:spcAft>
                          <a:spcPts val="0"/>
                        </a:spcAft>
                      </a:pPr>
                      <a:r>
                        <a:rPr lang="en-US" sz="300">
                          <a:effectLst/>
                        </a:rPr>
                        <a:t>    InAQI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6350" indent="0" algn="just">
                        <a:lnSpc>
                          <a:spcPct val="200000"/>
                        </a:lnSpc>
                        <a:spcBef>
                          <a:spcPts val="0"/>
                        </a:spcBef>
                        <a:spcAft>
                          <a:spcPts val="0"/>
                        </a:spcAft>
                      </a:pPr>
                      <a:r>
                        <a:rPr lang="en-US" sz="300">
                          <a:effectLst/>
                        </a:rPr>
                        <a:t>         InGDPPC¹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6350" indent="0" algn="ctr">
                        <a:lnSpc>
                          <a:spcPct val="200000"/>
                        </a:lnSpc>
                        <a:spcBef>
                          <a:spcPts val="0"/>
                        </a:spcBef>
                        <a:spcAft>
                          <a:spcPts val="0"/>
                        </a:spcAft>
                      </a:pPr>
                      <a:r>
                        <a:rPr lang="en-US" sz="300">
                          <a:effectLst/>
                        </a:rPr>
                        <a:t>InGDPPC²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6350" indent="0" algn="just">
                        <a:lnSpc>
                          <a:spcPct val="200000"/>
                        </a:lnSpc>
                        <a:spcBef>
                          <a:spcPts val="0"/>
                        </a:spcBef>
                        <a:spcAft>
                          <a:spcPts val="0"/>
                        </a:spcAft>
                      </a:pPr>
                      <a:r>
                        <a:rPr lang="en-US" sz="300">
                          <a:effectLst/>
                        </a:rPr>
                        <a:t>    InFDI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6350" indent="0" algn="just">
                        <a:lnSpc>
                          <a:spcPct val="200000"/>
                        </a:lnSpc>
                        <a:spcBef>
                          <a:spcPts val="0"/>
                        </a:spcBef>
                        <a:spcAft>
                          <a:spcPts val="0"/>
                        </a:spcAft>
                      </a:pPr>
                      <a:r>
                        <a:rPr lang="en-US" sz="300">
                          <a:effectLst/>
                        </a:rPr>
                        <a:t>     InLI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6350" indent="0" algn="just">
                        <a:lnSpc>
                          <a:spcPct val="200000"/>
                        </a:lnSpc>
                        <a:spcBef>
                          <a:spcPts val="0"/>
                        </a:spcBef>
                        <a:spcAft>
                          <a:spcPts val="0"/>
                        </a:spcAft>
                      </a:pPr>
                      <a:r>
                        <a:rPr lang="en-US" sz="300">
                          <a:effectLst/>
                        </a:rPr>
                        <a:t>  InRQ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6350" indent="0" algn="just">
                        <a:lnSpc>
                          <a:spcPct val="200000"/>
                        </a:lnSpc>
                        <a:spcBef>
                          <a:spcPts val="0"/>
                        </a:spcBef>
                        <a:spcAft>
                          <a:spcPts val="0"/>
                        </a:spcAft>
                      </a:pPr>
                      <a:r>
                        <a:rPr lang="en-US" sz="300">
                          <a:effectLst/>
                        </a:rPr>
                        <a:t>   InTO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70258779"/>
                  </a:ext>
                </a:extLst>
              </a:tr>
              <a:tr h="99997">
                <a:tc gridSpan="2">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2">
                  <a:txBody>
                    <a:bodyPr/>
                    <a:lstStyle/>
                    <a:p>
                      <a:pPr marL="0" marR="6350" indent="0" algn="ctr">
                        <a:lnSpc>
                          <a:spcPct val="200000"/>
                        </a:lnSpc>
                        <a:spcBef>
                          <a:spcPts val="0"/>
                        </a:spcBef>
                        <a:spcAft>
                          <a:spcPts val="0"/>
                        </a:spcAft>
                      </a:pPr>
                      <a:r>
                        <a:rPr lang="en-US" sz="300">
                          <a:effectLst/>
                        </a:rPr>
                        <a:t>Main Panel A: Full Sample</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63218845"/>
                  </a:ext>
                </a:extLst>
              </a:tr>
              <a:tr h="99997">
                <a:tc gridSpan="2">
                  <a:txBody>
                    <a:bodyPr/>
                    <a:lstStyle/>
                    <a:p>
                      <a:pPr marL="0" marR="0" indent="0" algn="l">
                        <a:lnSpc>
                          <a:spcPct val="200000"/>
                        </a:lnSpc>
                        <a:spcBef>
                          <a:spcPts val="0"/>
                        </a:spcBef>
                        <a:spcAft>
                          <a:spcPts val="0"/>
                        </a:spcAft>
                      </a:pPr>
                      <a:r>
                        <a:rPr lang="en-US" sz="300">
                          <a:effectLst/>
                        </a:rPr>
                        <a:t> Mean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1.420763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11.50214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154.2703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-5.851859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3.119728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-0.177141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-0.316274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1214363"/>
                  </a:ext>
                </a:extLst>
              </a:tr>
              <a:tr h="99997">
                <a:tc gridSpan="2">
                  <a:txBody>
                    <a:bodyPr/>
                    <a:lstStyle/>
                    <a:p>
                      <a:pPr marL="0" marR="0" indent="0" algn="l">
                        <a:lnSpc>
                          <a:spcPct val="200000"/>
                        </a:lnSpc>
                        <a:spcBef>
                          <a:spcPts val="0"/>
                        </a:spcBef>
                        <a:spcAft>
                          <a:spcPts val="0"/>
                        </a:spcAft>
                      </a:pPr>
                      <a:r>
                        <a:rPr lang="en-US" sz="300">
                          <a:effectLst/>
                        </a:rPr>
                        <a:t> Median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10.47702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109.7680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-5.712432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3.282569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-0.251978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8957377"/>
                  </a:ext>
                </a:extLst>
              </a:tr>
              <a:tr h="99997">
                <a:tc gridSpan="2">
                  <a:txBody>
                    <a:bodyPr/>
                    <a:lstStyle/>
                    <a:p>
                      <a:pPr marL="0" marR="0" indent="0" algn="l">
                        <a:lnSpc>
                          <a:spcPct val="200000"/>
                        </a:lnSpc>
                        <a:spcBef>
                          <a:spcPts val="0"/>
                        </a:spcBef>
                        <a:spcAft>
                          <a:spcPts val="0"/>
                        </a:spcAft>
                      </a:pPr>
                      <a:r>
                        <a:rPr lang="en-US" sz="300">
                          <a:effectLst/>
                        </a:rPr>
                        <a:t> Maximum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11.92946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37.30084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1391.353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4.450113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4.475026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1.542760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3.149307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95018354"/>
                  </a:ext>
                </a:extLst>
              </a:tr>
              <a:tr h="99997">
                <a:tc gridSpan="2">
                  <a:txBody>
                    <a:bodyPr/>
                    <a:lstStyle/>
                    <a:p>
                      <a:pPr marL="0" marR="0" indent="0" algn="l">
                        <a:lnSpc>
                          <a:spcPct val="200000"/>
                        </a:lnSpc>
                        <a:spcBef>
                          <a:spcPts val="0"/>
                        </a:spcBef>
                        <a:spcAft>
                          <a:spcPts val="0"/>
                        </a:spcAft>
                      </a:pPr>
                      <a:r>
                        <a:rPr lang="en-US" sz="300">
                          <a:effectLst/>
                        </a:rPr>
                        <a:t> Minimum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-2.557387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-21.41170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-4.280108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-8.468440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98496670"/>
                  </a:ext>
                </a:extLst>
              </a:tr>
              <a:tr h="99997">
                <a:tc gridSpan="2">
                  <a:txBody>
                    <a:bodyPr/>
                    <a:lstStyle/>
                    <a:p>
                      <a:pPr marL="0" marR="0" indent="0" algn="l">
                        <a:lnSpc>
                          <a:spcPct val="200000"/>
                        </a:lnSpc>
                        <a:spcBef>
                          <a:spcPts val="0"/>
                        </a:spcBef>
                        <a:spcAft>
                          <a:spcPts val="0"/>
                        </a:spcAft>
                      </a:pPr>
                      <a:r>
                        <a:rPr lang="en-US" sz="300">
                          <a:effectLst/>
                        </a:rPr>
                        <a:t> Std. Dev.</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1.982245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4.688336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170.9904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3.636978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0.867847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0.576115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0.612772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07788717"/>
                  </a:ext>
                </a:extLst>
              </a:tr>
              <a:tr h="99997">
                <a:tc gridSpan="2">
                  <a:txBody>
                    <a:bodyPr/>
                    <a:lstStyle/>
                    <a:p>
                      <a:pPr marL="0" marR="0" indent="0" algn="l">
                        <a:lnSpc>
                          <a:spcPct val="200000"/>
                        </a:lnSpc>
                        <a:spcBef>
                          <a:spcPts val="0"/>
                        </a:spcBef>
                        <a:spcAft>
                          <a:spcPts val="0"/>
                        </a:spcAft>
                      </a:pPr>
                      <a:r>
                        <a:rPr lang="en-US" sz="300">
                          <a:effectLst/>
                        </a:rPr>
                        <a:t> Skewness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1.801523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2.492765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4.653868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-0.252971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-2.576362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-0.963835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-2.105514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71617370"/>
                  </a:ext>
                </a:extLst>
              </a:tr>
              <a:tr h="99997">
                <a:tc gridSpan="2">
                  <a:txBody>
                    <a:bodyPr/>
                    <a:lstStyle/>
                    <a:p>
                      <a:pPr marL="0" marR="0" indent="0" algn="l">
                        <a:lnSpc>
                          <a:spcPct val="200000"/>
                        </a:lnSpc>
                        <a:spcBef>
                          <a:spcPts val="0"/>
                        </a:spcBef>
                        <a:spcAft>
                          <a:spcPts val="0"/>
                        </a:spcAft>
                      </a:pPr>
                      <a:r>
                        <a:rPr lang="en-US" sz="300">
                          <a:effectLst/>
                        </a:rPr>
                        <a:t> Kurtosis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8.835265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12.98790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28.13552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3.046704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9.881476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5.840530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39.94164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42757168"/>
                  </a:ext>
                </a:extLst>
              </a:tr>
              <a:tr h="99997">
                <a:tc gridSpan="2">
                  <a:txBody>
                    <a:bodyPr/>
                    <a:lstStyle/>
                    <a:p>
                      <a:pPr marL="0" marR="0" indent="0" algn="l">
                        <a:lnSpc>
                          <a:spcPct val="200000"/>
                        </a:lnSpc>
                        <a:spcBef>
                          <a:spcPts val="0"/>
                        </a:spcBef>
                        <a:spcAft>
                          <a:spcPts val="0"/>
                        </a:spcAft>
                      </a:pPr>
                      <a:r>
                        <a:rPr lang="en-US" sz="300">
                          <a:effectLst/>
                        </a:rPr>
                        <a:t> Jarque-Bera</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4556.251***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12071.95***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69597.77***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25.00909***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7159.575***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1141.625***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133921.7***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94037321"/>
                  </a:ext>
                </a:extLst>
              </a:tr>
              <a:tr h="196316">
                <a:tc gridSpan="2">
                  <a:txBody>
                    <a:bodyPr/>
                    <a:lstStyle/>
                    <a:p>
                      <a:pPr marL="0" marR="0" indent="0" algn="l">
                        <a:lnSpc>
                          <a:spcPct val="200000"/>
                        </a:lnSpc>
                        <a:spcBef>
                          <a:spcPts val="0"/>
                        </a:spcBef>
                        <a:spcAft>
                          <a:spcPts val="0"/>
                        </a:spcAft>
                      </a:pPr>
                      <a:r>
                        <a:rPr lang="en-US" sz="300">
                          <a:effectLst/>
                        </a:rPr>
                        <a:t> Observations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2325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60187395"/>
                  </a:ext>
                </a:extLst>
              </a:tr>
              <a:tr h="99997">
                <a:tc gridSpan="2">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2">
                  <a:txBody>
                    <a:bodyPr/>
                    <a:lstStyle/>
                    <a:p>
                      <a:pPr marL="0" marR="6350" indent="0" algn="ctr">
                        <a:lnSpc>
                          <a:spcPct val="200000"/>
                        </a:lnSpc>
                        <a:spcBef>
                          <a:spcPts val="0"/>
                        </a:spcBef>
                        <a:spcAft>
                          <a:spcPts val="0"/>
                        </a:spcAft>
                      </a:pPr>
                      <a:r>
                        <a:rPr lang="en-US" sz="300">
                          <a:effectLst/>
                        </a:rPr>
                        <a:t>Sub-Panel B: High Income Economies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37175313"/>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1.216291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11.00961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126.5782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-4.625216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3.069012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0.202839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-0.120308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580131875"/>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Median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10.40152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108.1916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-4.364046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3.237286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-0.124857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507394938"/>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Maximum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4.579158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16.16585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261.3347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4.269766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1.542760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0.811033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70297676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Minimum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-10.46763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-4.280108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-1.097020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386825559"/>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Std. Dev.</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1.580518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2.320338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53.58362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2.623483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1.008373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0.603300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0.396491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170314411"/>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Skewness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0.628710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0.324084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0.942506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-0.088820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-1.911923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-1.388583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0.028509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45488898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Kurtosis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1.620079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3.865629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2.967025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2.466388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6.628389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13.80733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2.659676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374789571"/>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Jarque-Bera</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45.01831***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15.10520***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45.91042***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4.085512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358.9155***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1608.268***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1.538010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94041201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Observations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300">
                          <a:effectLst/>
                        </a:rPr>
                        <a:t> 310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720085603"/>
                  </a:ext>
                </a:extLst>
              </a:tr>
              <a:tr h="90617">
                <a:tc gridSpan="3">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2">
                  <a:txBody>
                    <a:bodyPr/>
                    <a:lstStyle/>
                    <a:p>
                      <a:pPr marL="0" marR="6350" indent="0" algn="ctr">
                        <a:lnSpc>
                          <a:spcPct val="200000"/>
                        </a:lnSpc>
                        <a:spcBef>
                          <a:spcPts val="0"/>
                        </a:spcBef>
                        <a:spcAft>
                          <a:spcPts val="0"/>
                        </a:spcAft>
                      </a:pPr>
                      <a:r>
                        <a:rPr lang="en-US" sz="300">
                          <a:effectLst/>
                        </a:rPr>
                        <a:t>Sub-Panel C: Upper Middle Income Economies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7773297"/>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1.581420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10.87983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127.8405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-5.333509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3.102084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-0.075578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-0.353929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50173842"/>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Median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10.52409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110.7565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-5.175299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3.286796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-0.216685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71958777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Maximum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11.92946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17.33783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300.6002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4.450113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4.475026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1.127270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1.011503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8171208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Minimum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-2.557387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-16.38738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-2.620604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-8.468440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704580848"/>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Std. Dev.</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2.316510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3.078818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65.80131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3.522393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0.938805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0.546422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0.685242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759559444"/>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Skewness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2.191444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-0.355739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0.694520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-0.158017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-2.472673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-1.375638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-4.673711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398653081"/>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Kurtosis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9.680606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4.266427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2.754563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2.679971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8.805269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5.947107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48.96108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77974275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Jarque-Bera</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2721.189***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89.94039***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84.80980***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8.622889**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2478.967***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692.8679***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93766.27***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627573954"/>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Observations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1023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458394225"/>
                  </a:ext>
                </a:extLst>
              </a:tr>
              <a:tr h="90617">
                <a:tc gridSpan="3">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2">
                  <a:txBody>
                    <a:bodyPr/>
                    <a:lstStyle/>
                    <a:p>
                      <a:pPr marL="0" marR="6350" indent="0" algn="ctr">
                        <a:lnSpc>
                          <a:spcPct val="200000"/>
                        </a:lnSpc>
                        <a:spcBef>
                          <a:spcPts val="0"/>
                        </a:spcBef>
                        <a:spcAft>
                          <a:spcPts val="0"/>
                        </a:spcAft>
                      </a:pPr>
                      <a:r>
                        <a:rPr lang="en-US" sz="300">
                          <a:effectLst/>
                        </a:rPr>
                        <a:t>Sub-Panel D: Lower Middle Income Economies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8226599"/>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1.323632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12.65229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200.6730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-6.963905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3.170258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-0.361739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-0.325492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4002437453"/>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Median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10.64999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113.4222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-6.876324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3.289880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-0.215304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-0.325662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578165456"/>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Maximum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4.580871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37.30084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1391.353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4.278784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0.471410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3.149307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052922905"/>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Minimum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3.624097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13.13408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-21.41170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-2.236245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-1.863926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743771186"/>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Std. Dev.</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1.695853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6.374767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256.7044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3.829370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0.697125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0.459066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0.597493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860721255"/>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Skewness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0.570201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2.207771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3.029719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-0.147583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-3.141976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-1.358880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2.324687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880882915"/>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Kurtosis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1.470108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7.636146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11.93793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3.121026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14.49315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4.721329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15.80080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471426634"/>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Jarque-Bera</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136.3890***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1535.450***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4367.770***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3.812142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6427.119***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387.6634***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6947.668***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277111887"/>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3">
                  <a:txBody>
                    <a:bodyPr/>
                    <a:lstStyle/>
                    <a:p>
                      <a:pPr marL="0" marR="0" indent="0" algn="l">
                        <a:lnSpc>
                          <a:spcPct val="200000"/>
                        </a:lnSpc>
                        <a:spcBef>
                          <a:spcPts val="0"/>
                        </a:spcBef>
                        <a:spcAft>
                          <a:spcPts val="0"/>
                        </a:spcAft>
                      </a:pPr>
                      <a:r>
                        <a:rPr lang="en-US" sz="300">
                          <a:effectLst/>
                        </a:rPr>
                        <a:t> Observations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4">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899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262075726"/>
                  </a:ext>
                </a:extLst>
              </a:tr>
              <a:tr h="90617">
                <a:tc gridSpan="5">
                  <a:txBody>
                    <a:bodyPr/>
                    <a:lstStyle/>
                    <a:p>
                      <a:pPr marL="0" marR="0" indent="0" algn="ctr">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0">
                  <a:txBody>
                    <a:bodyPr/>
                    <a:lstStyle/>
                    <a:p>
                      <a:pPr marL="0" marR="6350" indent="0" algn="ctr">
                        <a:lnSpc>
                          <a:spcPct val="200000"/>
                        </a:lnSpc>
                        <a:spcBef>
                          <a:spcPts val="0"/>
                        </a:spcBef>
                        <a:spcAft>
                          <a:spcPts val="0"/>
                        </a:spcAft>
                      </a:pPr>
                      <a:r>
                        <a:rPr lang="en-US" sz="300">
                          <a:effectLst/>
                        </a:rPr>
                        <a:t>Sub-Panel E: Lower Income Economies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1299805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Mean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1.274041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8.871152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88.74418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-4.892747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2.994404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-0.776488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-0.466187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570085061"/>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Median</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9.806522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96.16787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-5.784739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3.143877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-0.642584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-0.508706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2285493392"/>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Maximum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3.844128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13.45508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181.0392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4.056079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0.240623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057911557"/>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Minimum</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-9.173631</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0.000000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-2.363184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-1.039343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26245146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Std. Dev.</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1.625507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3.186854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43.38148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2.998294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1.011419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0.700498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0.296119</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314175868"/>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Skewness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0.516668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-1.510444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-0.337586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0.468943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-2.089592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-0.461664</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0.465360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3428803060"/>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Kurtosis</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1.341947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5.021278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2.649215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1.974887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6.907926</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2.013745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2.413567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058865483"/>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a:effectLst/>
                        </a:rPr>
                        <a:t> Jarque-Bera</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14.79058***</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51.19392***</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2.243265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7.480643**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126.8577***</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7.072775**</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a:effectLst/>
                        </a:rPr>
                        <a:t> 4.689300*</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1711733652"/>
                  </a:ext>
                </a:extLst>
              </a:tr>
              <a:tr h="99997">
                <a:tc>
                  <a:txBody>
                    <a:bodyPr/>
                    <a:lstStyle/>
                    <a:p>
                      <a:pPr marL="0" marR="0" indent="5112385" algn="just">
                        <a:lnSpc>
                          <a:spcPct val="200000"/>
                        </a:lnSpc>
                        <a:spcBef>
                          <a:spcPts val="0"/>
                        </a:spcBef>
                        <a:spcAft>
                          <a:spcPts val="0"/>
                        </a:spcAft>
                      </a:pPr>
                      <a:r>
                        <a:rPr lang="en-US" sz="300">
                          <a:effectLst/>
                        </a:rPr>
                        <a:t> </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L="0" marR="0" indent="0" algn="l">
                        <a:lnSpc>
                          <a:spcPct val="200000"/>
                        </a:lnSpc>
                        <a:spcBef>
                          <a:spcPts val="0"/>
                        </a:spcBef>
                        <a:spcAft>
                          <a:spcPts val="0"/>
                        </a:spcAft>
                      </a:pPr>
                      <a:r>
                        <a:rPr lang="en-US" sz="300" dirty="0">
                          <a:effectLst/>
                        </a:rPr>
                        <a:t> Observations</a:t>
                      </a:r>
                      <a:endParaRPr lang="en-US" sz="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dirty="0">
                          <a:effectLst/>
                        </a:rPr>
                        <a:t> 93</a:t>
                      </a:r>
                      <a:endParaRPr lang="en-US" sz="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marL="0" marR="0" indent="0" algn="ctr">
                        <a:lnSpc>
                          <a:spcPct val="200000"/>
                        </a:lnSpc>
                        <a:spcBef>
                          <a:spcPts val="0"/>
                        </a:spcBef>
                        <a:spcAft>
                          <a:spcPts val="0"/>
                        </a:spcAft>
                      </a:pPr>
                      <a:r>
                        <a:rPr lang="en-US" sz="300">
                          <a:effectLst/>
                        </a:rPr>
                        <a:t> 93</a:t>
                      </a:r>
                      <a:endParaRPr lang="en-US" sz="3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ctr">
                        <a:lnSpc>
                          <a:spcPct val="200000"/>
                        </a:lnSpc>
                        <a:spcBef>
                          <a:spcPts val="0"/>
                        </a:spcBef>
                        <a:spcAft>
                          <a:spcPts val="0"/>
                        </a:spcAft>
                      </a:pPr>
                      <a:r>
                        <a:rPr lang="en-US" sz="300" dirty="0">
                          <a:effectLst/>
                        </a:rPr>
                        <a:t> 93</a:t>
                      </a:r>
                      <a:endParaRPr lang="en-US" sz="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extLst>
                  <a:ext uri="{0D108BD9-81ED-4DB2-BD59-A6C34878D82A}">
                    <a16:rowId xmlns:a16="http://schemas.microsoft.com/office/drawing/2014/main" val="515462518"/>
                  </a:ext>
                </a:extLst>
              </a:tr>
            </a:tbl>
          </a:graphicData>
        </a:graphic>
      </p:graphicFrame>
    </p:spTree>
    <p:extLst>
      <p:ext uri="{BB962C8B-B14F-4D97-AF65-F5344CB8AC3E}">
        <p14:creationId xmlns:p14="http://schemas.microsoft.com/office/powerpoint/2010/main" val="4294883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2710999" cy="369332"/>
          </a:xfrm>
          <a:prstGeom prst="rect">
            <a:avLst/>
          </a:prstGeom>
        </p:spPr>
        <p:txBody>
          <a:bodyPr wrap="none">
            <a:spAutoFit/>
          </a:bodyPr>
          <a:lstStyle/>
          <a:p>
            <a:r>
              <a:rPr lang="en-US" b="1" dirty="0">
                <a:solidFill>
                  <a:srgbClr val="FF0000"/>
                </a:solidFill>
              </a:rPr>
              <a:t>Correlation Statistics</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11" name="Content Placeholder 10">
            <a:extLst>
              <a:ext uri="{FF2B5EF4-FFF2-40B4-BE49-F238E27FC236}">
                <a16:creationId xmlns:a16="http://schemas.microsoft.com/office/drawing/2014/main" id="{66948FC2-180F-42F4-A04D-A5872F7E0939}"/>
              </a:ext>
            </a:extLst>
          </p:cNvPr>
          <p:cNvGraphicFramePr>
            <a:graphicFrameLocks noGrp="1"/>
          </p:cNvGraphicFramePr>
          <p:nvPr>
            <p:ph sz="quarter" idx="1"/>
            <p:extLst>
              <p:ext uri="{D42A27DB-BD31-4B8C-83A1-F6EECF244321}">
                <p14:modId xmlns:p14="http://schemas.microsoft.com/office/powerpoint/2010/main" val="1041560415"/>
              </p:ext>
            </p:extLst>
          </p:nvPr>
        </p:nvGraphicFramePr>
        <p:xfrm>
          <a:off x="152400" y="1664732"/>
          <a:ext cx="8839195" cy="5040869"/>
        </p:xfrm>
        <a:graphic>
          <a:graphicData uri="http://schemas.openxmlformats.org/drawingml/2006/table">
            <a:tbl>
              <a:tblPr>
                <a:tableStyleId>{5C22544A-7EE6-4342-B048-85BDC9FD1C3A}</a:tableStyleId>
              </a:tblPr>
              <a:tblGrid>
                <a:gridCol w="1892984">
                  <a:extLst>
                    <a:ext uri="{9D8B030D-6E8A-4147-A177-3AD203B41FA5}">
                      <a16:colId xmlns:a16="http://schemas.microsoft.com/office/drawing/2014/main" val="100178659"/>
                    </a:ext>
                  </a:extLst>
                </a:gridCol>
                <a:gridCol w="88214">
                  <a:extLst>
                    <a:ext uri="{9D8B030D-6E8A-4147-A177-3AD203B41FA5}">
                      <a16:colId xmlns:a16="http://schemas.microsoft.com/office/drawing/2014/main" val="501148575"/>
                    </a:ext>
                  </a:extLst>
                </a:gridCol>
                <a:gridCol w="88214">
                  <a:extLst>
                    <a:ext uri="{9D8B030D-6E8A-4147-A177-3AD203B41FA5}">
                      <a16:colId xmlns:a16="http://schemas.microsoft.com/office/drawing/2014/main" val="3566331254"/>
                    </a:ext>
                  </a:extLst>
                </a:gridCol>
                <a:gridCol w="88214">
                  <a:extLst>
                    <a:ext uri="{9D8B030D-6E8A-4147-A177-3AD203B41FA5}">
                      <a16:colId xmlns:a16="http://schemas.microsoft.com/office/drawing/2014/main" val="1480764901"/>
                    </a:ext>
                  </a:extLst>
                </a:gridCol>
                <a:gridCol w="88214">
                  <a:extLst>
                    <a:ext uri="{9D8B030D-6E8A-4147-A177-3AD203B41FA5}">
                      <a16:colId xmlns:a16="http://schemas.microsoft.com/office/drawing/2014/main" val="502577466"/>
                    </a:ext>
                  </a:extLst>
                </a:gridCol>
                <a:gridCol w="88214">
                  <a:extLst>
                    <a:ext uri="{9D8B030D-6E8A-4147-A177-3AD203B41FA5}">
                      <a16:colId xmlns:a16="http://schemas.microsoft.com/office/drawing/2014/main" val="3976393056"/>
                    </a:ext>
                  </a:extLst>
                </a:gridCol>
                <a:gridCol w="88214">
                  <a:extLst>
                    <a:ext uri="{9D8B030D-6E8A-4147-A177-3AD203B41FA5}">
                      <a16:colId xmlns:a16="http://schemas.microsoft.com/office/drawing/2014/main" val="2476511603"/>
                    </a:ext>
                  </a:extLst>
                </a:gridCol>
                <a:gridCol w="88214">
                  <a:extLst>
                    <a:ext uri="{9D8B030D-6E8A-4147-A177-3AD203B41FA5}">
                      <a16:colId xmlns:a16="http://schemas.microsoft.com/office/drawing/2014/main" val="3518517191"/>
                    </a:ext>
                  </a:extLst>
                </a:gridCol>
                <a:gridCol w="88214">
                  <a:extLst>
                    <a:ext uri="{9D8B030D-6E8A-4147-A177-3AD203B41FA5}">
                      <a16:colId xmlns:a16="http://schemas.microsoft.com/office/drawing/2014/main" val="841294686"/>
                    </a:ext>
                  </a:extLst>
                </a:gridCol>
                <a:gridCol w="88214">
                  <a:extLst>
                    <a:ext uri="{9D8B030D-6E8A-4147-A177-3AD203B41FA5}">
                      <a16:colId xmlns:a16="http://schemas.microsoft.com/office/drawing/2014/main" val="458937385"/>
                    </a:ext>
                  </a:extLst>
                </a:gridCol>
                <a:gridCol w="88214">
                  <a:extLst>
                    <a:ext uri="{9D8B030D-6E8A-4147-A177-3AD203B41FA5}">
                      <a16:colId xmlns:a16="http://schemas.microsoft.com/office/drawing/2014/main" val="2488085419"/>
                    </a:ext>
                  </a:extLst>
                </a:gridCol>
                <a:gridCol w="1832033">
                  <a:extLst>
                    <a:ext uri="{9D8B030D-6E8A-4147-A177-3AD203B41FA5}">
                      <a16:colId xmlns:a16="http://schemas.microsoft.com/office/drawing/2014/main" val="3136903762"/>
                    </a:ext>
                  </a:extLst>
                </a:gridCol>
                <a:gridCol w="88214">
                  <a:extLst>
                    <a:ext uri="{9D8B030D-6E8A-4147-A177-3AD203B41FA5}">
                      <a16:colId xmlns:a16="http://schemas.microsoft.com/office/drawing/2014/main" val="3476040948"/>
                    </a:ext>
                  </a:extLst>
                </a:gridCol>
                <a:gridCol w="1728065">
                  <a:extLst>
                    <a:ext uri="{9D8B030D-6E8A-4147-A177-3AD203B41FA5}">
                      <a16:colId xmlns:a16="http://schemas.microsoft.com/office/drawing/2014/main" val="500441280"/>
                    </a:ext>
                  </a:extLst>
                </a:gridCol>
                <a:gridCol w="88214">
                  <a:extLst>
                    <a:ext uri="{9D8B030D-6E8A-4147-A177-3AD203B41FA5}">
                      <a16:colId xmlns:a16="http://schemas.microsoft.com/office/drawing/2014/main" val="3270140239"/>
                    </a:ext>
                  </a:extLst>
                </a:gridCol>
                <a:gridCol w="88214">
                  <a:extLst>
                    <a:ext uri="{9D8B030D-6E8A-4147-A177-3AD203B41FA5}">
                      <a16:colId xmlns:a16="http://schemas.microsoft.com/office/drawing/2014/main" val="1087749504"/>
                    </a:ext>
                  </a:extLst>
                </a:gridCol>
                <a:gridCol w="88214">
                  <a:extLst>
                    <a:ext uri="{9D8B030D-6E8A-4147-A177-3AD203B41FA5}">
                      <a16:colId xmlns:a16="http://schemas.microsoft.com/office/drawing/2014/main" val="3745353333"/>
                    </a:ext>
                  </a:extLst>
                </a:gridCol>
                <a:gridCol w="2151117">
                  <a:extLst>
                    <a:ext uri="{9D8B030D-6E8A-4147-A177-3AD203B41FA5}">
                      <a16:colId xmlns:a16="http://schemas.microsoft.com/office/drawing/2014/main" val="3286110880"/>
                    </a:ext>
                  </a:extLst>
                </a:gridCol>
              </a:tblGrid>
              <a:tr h="552286">
                <a:tc>
                  <a:txBody>
                    <a:bodyPr/>
                    <a:lstStyle/>
                    <a:p>
                      <a:pPr marL="0" marR="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r">
                        <a:lnSpc>
                          <a:spcPct val="200000"/>
                        </a:lnSpc>
                        <a:spcBef>
                          <a:spcPts val="0"/>
                        </a:spcBef>
                        <a:spcAft>
                          <a:spcPts val="0"/>
                        </a:spcAft>
                      </a:pPr>
                      <a:r>
                        <a:rPr lang="en-US" sz="200">
                          <a:effectLst/>
                        </a:rPr>
                        <a:t>InAQI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InGDPPC¹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InGDPPC²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just">
                        <a:lnSpc>
                          <a:spcPct val="200000"/>
                        </a:lnSpc>
                        <a:spcBef>
                          <a:spcPts val="0"/>
                        </a:spcBef>
                        <a:spcAft>
                          <a:spcPts val="0"/>
                        </a:spcAft>
                      </a:pPr>
                      <a:r>
                        <a:rPr lang="en-US" sz="200">
                          <a:effectLst/>
                        </a:rPr>
                        <a:t>           InFDI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ctr">
                        <a:lnSpc>
                          <a:spcPct val="200000"/>
                        </a:lnSpc>
                        <a:spcBef>
                          <a:spcPts val="0"/>
                        </a:spcBef>
                        <a:spcAft>
                          <a:spcPts val="0"/>
                        </a:spcAft>
                      </a:pPr>
                      <a:r>
                        <a:rPr lang="en-US" sz="200">
                          <a:effectLst/>
                        </a:rPr>
                        <a:t> InLI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a:txBody>
                    <a:bodyPr/>
                    <a:lstStyle/>
                    <a:p>
                      <a:pPr marL="0" marR="6350" indent="0" algn="ctr">
                        <a:lnSpc>
                          <a:spcPct val="200000"/>
                        </a:lnSpc>
                        <a:spcBef>
                          <a:spcPts val="0"/>
                        </a:spcBef>
                        <a:spcAft>
                          <a:spcPts val="0"/>
                        </a:spcAft>
                      </a:pPr>
                      <a:r>
                        <a:rPr lang="en-US" sz="200">
                          <a:effectLst/>
                        </a:rPr>
                        <a:t>  InRQ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2">
                  <a:txBody>
                    <a:bodyPr/>
                    <a:lstStyle/>
                    <a:p>
                      <a:pPr marL="0" marR="6350" indent="0" algn="ctr">
                        <a:lnSpc>
                          <a:spcPct val="200000"/>
                        </a:lnSpc>
                        <a:spcBef>
                          <a:spcPts val="0"/>
                        </a:spcBef>
                        <a:spcAft>
                          <a:spcPts val="0"/>
                        </a:spcAft>
                      </a:pPr>
                      <a:r>
                        <a:rPr lang="en-US" sz="200">
                          <a:effectLst/>
                        </a:rPr>
                        <a:t>      InTO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US"/>
                    </a:p>
                  </a:txBody>
                  <a:tcPr/>
                </a:tc>
                <a:extLst>
                  <a:ext uri="{0D108BD9-81ED-4DB2-BD59-A6C34878D82A}">
                    <a16:rowId xmlns:a16="http://schemas.microsoft.com/office/drawing/2014/main" val="3946210504"/>
                  </a:ext>
                </a:extLst>
              </a:tr>
              <a:tr h="60259">
                <a:tc gridSpan="3">
                  <a:txBody>
                    <a:bodyPr/>
                    <a:lstStyle/>
                    <a:p>
                      <a:pPr marL="0" marR="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15">
                  <a:txBody>
                    <a:bodyPr/>
                    <a:lstStyle/>
                    <a:p>
                      <a:pPr marL="0" marR="0" indent="0" algn="just">
                        <a:lnSpc>
                          <a:spcPct val="200000"/>
                        </a:lnSpc>
                        <a:spcBef>
                          <a:spcPts val="0"/>
                        </a:spcBef>
                        <a:spcAft>
                          <a:spcPts val="0"/>
                        </a:spcAft>
                      </a:pPr>
                      <a:r>
                        <a:rPr lang="en-US" sz="200">
                          <a:effectLst/>
                        </a:rPr>
                        <a:t>                                                           Main Panel A: Full Sample</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83074037"/>
                  </a:ext>
                </a:extLst>
              </a:tr>
              <a:tr h="271127">
                <a:tc gridSpan="2">
                  <a:txBody>
                    <a:bodyPr/>
                    <a:lstStyle/>
                    <a:p>
                      <a:pPr marL="0" marR="0" indent="0" algn="l">
                        <a:lnSpc>
                          <a:spcPct val="200000"/>
                        </a:lnSpc>
                        <a:spcBef>
                          <a:spcPts val="0"/>
                        </a:spcBef>
                        <a:spcAft>
                          <a:spcPts val="0"/>
                        </a:spcAft>
                      </a:pPr>
                      <a:r>
                        <a:rPr lang="en-US" sz="200">
                          <a:effectLst/>
                        </a:rPr>
                        <a:t>InAQI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01250677"/>
                  </a:ext>
                </a:extLst>
              </a:tr>
              <a:tr h="481997">
                <a:tc gridSpan="2">
                  <a:txBody>
                    <a:bodyPr/>
                    <a:lstStyle/>
                    <a:p>
                      <a:pPr marL="0" marR="0" indent="0" algn="l">
                        <a:lnSpc>
                          <a:spcPct val="200000"/>
                        </a:lnSpc>
                        <a:spcBef>
                          <a:spcPts val="0"/>
                        </a:spcBef>
                        <a:spcAft>
                          <a:spcPts val="0"/>
                        </a:spcAft>
                      </a:pPr>
                      <a:r>
                        <a:rPr lang="en-US" sz="200">
                          <a:effectLst/>
                        </a:rPr>
                        <a:t>InGDPPC¹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0" indent="0" algn="r">
                        <a:lnSpc>
                          <a:spcPct val="200000"/>
                        </a:lnSpc>
                        <a:spcBef>
                          <a:spcPts val="0"/>
                        </a:spcBef>
                        <a:spcAft>
                          <a:spcPts val="0"/>
                        </a:spcAft>
                      </a:pPr>
                      <a:r>
                        <a:rPr lang="en-US" sz="200">
                          <a:effectLst/>
                        </a:rPr>
                        <a:t>0.064285***</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65005367"/>
                  </a:ext>
                </a:extLst>
              </a:tr>
              <a:tr h="692866">
                <a:tc gridSpan="2">
                  <a:txBody>
                    <a:bodyPr/>
                    <a:lstStyle/>
                    <a:p>
                      <a:pPr marL="0" marR="0" indent="0" algn="l">
                        <a:lnSpc>
                          <a:spcPct val="200000"/>
                        </a:lnSpc>
                        <a:spcBef>
                          <a:spcPts val="0"/>
                        </a:spcBef>
                        <a:spcAft>
                          <a:spcPts val="0"/>
                        </a:spcAft>
                      </a:pPr>
                      <a:r>
                        <a:rPr lang="en-US" sz="200">
                          <a:effectLst/>
                        </a:rPr>
                        <a:t>InGDPPC²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0" indent="0" algn="r">
                        <a:lnSpc>
                          <a:spcPct val="200000"/>
                        </a:lnSpc>
                        <a:spcBef>
                          <a:spcPts val="0"/>
                        </a:spcBef>
                        <a:spcAft>
                          <a:spcPts val="0"/>
                        </a:spcAft>
                      </a:pPr>
                      <a:r>
                        <a:rPr lang="en-US" sz="200">
                          <a:effectLst/>
                        </a:rPr>
                        <a:t>0.030561</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r">
                        <a:lnSpc>
                          <a:spcPct val="200000"/>
                        </a:lnSpc>
                        <a:spcBef>
                          <a:spcPts val="0"/>
                        </a:spcBef>
                        <a:spcAft>
                          <a:spcPts val="0"/>
                        </a:spcAft>
                      </a:pPr>
                      <a:r>
                        <a:rPr lang="en-US" sz="200">
                          <a:effectLst/>
                        </a:rPr>
                        <a:t>0.951119***</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0" algn="l">
                        <a:lnSpc>
                          <a:spcPct val="200000"/>
                        </a:lnSpc>
                        <a:spcBef>
                          <a:spcPts val="0"/>
                        </a:spcBef>
                        <a:spcAft>
                          <a:spcPts val="0"/>
                        </a:spcAft>
                      </a:pPr>
                      <a:r>
                        <a:rPr lang="en-US" sz="200" dirty="0">
                          <a:effectLst/>
                        </a:rPr>
                        <a:t> </a:t>
                      </a:r>
                      <a:endParaRPr lang="en-US" sz="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67026092"/>
                  </a:ext>
                </a:extLst>
              </a:tr>
              <a:tr h="763156">
                <a:tc gridSpan="2">
                  <a:txBody>
                    <a:bodyPr/>
                    <a:lstStyle/>
                    <a:p>
                      <a:pPr marL="0" marR="0" indent="0" algn="l">
                        <a:lnSpc>
                          <a:spcPct val="200000"/>
                        </a:lnSpc>
                        <a:spcBef>
                          <a:spcPts val="0"/>
                        </a:spcBef>
                        <a:spcAft>
                          <a:spcPts val="0"/>
                        </a:spcAft>
                      </a:pPr>
                      <a:r>
                        <a:rPr lang="en-US" sz="200">
                          <a:effectLst/>
                        </a:rPr>
                        <a:t>InFDI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r">
                        <a:lnSpc>
                          <a:spcPct val="200000"/>
                        </a:lnSpc>
                        <a:spcBef>
                          <a:spcPts val="0"/>
                        </a:spcBef>
                        <a:spcAft>
                          <a:spcPts val="0"/>
                        </a:spcAft>
                      </a:pPr>
                      <a:r>
                        <a:rPr lang="en-US" sz="200">
                          <a:effectLst/>
                        </a:rPr>
                        <a:t>-0.077791***</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-0.452408***</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0.155832***</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49450104"/>
                  </a:ext>
                </a:extLst>
              </a:tr>
              <a:tr h="763156">
                <a:tc gridSpan="2">
                  <a:txBody>
                    <a:bodyPr/>
                    <a:lstStyle/>
                    <a:p>
                      <a:pPr marL="0" marR="0" indent="0" algn="l">
                        <a:lnSpc>
                          <a:spcPct val="200000"/>
                        </a:lnSpc>
                        <a:spcBef>
                          <a:spcPts val="0"/>
                        </a:spcBef>
                        <a:spcAft>
                          <a:spcPts val="0"/>
                        </a:spcAft>
                      </a:pPr>
                      <a:r>
                        <a:rPr lang="en-US" sz="200">
                          <a:effectLst/>
                        </a:rPr>
                        <a:t>InLI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r">
                        <a:lnSpc>
                          <a:spcPct val="200000"/>
                        </a:lnSpc>
                        <a:spcBef>
                          <a:spcPts val="0"/>
                        </a:spcBef>
                        <a:spcAft>
                          <a:spcPts val="0"/>
                        </a:spcAft>
                      </a:pPr>
                      <a:r>
                        <a:rPr lang="en-US" sz="200">
                          <a:effectLst/>
                        </a:rPr>
                        <a:t>-0.008409</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0.211143***</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-0.028155***</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-0.151062***</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635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17769085"/>
                  </a:ext>
                </a:extLst>
              </a:tr>
              <a:tr h="692866">
                <a:tc gridSpan="2">
                  <a:txBody>
                    <a:bodyPr/>
                    <a:lstStyle/>
                    <a:p>
                      <a:pPr marL="0" marR="0" indent="0" algn="l">
                        <a:lnSpc>
                          <a:spcPct val="200000"/>
                        </a:lnSpc>
                        <a:spcBef>
                          <a:spcPts val="0"/>
                        </a:spcBef>
                        <a:spcAft>
                          <a:spcPts val="0"/>
                        </a:spcAft>
                      </a:pPr>
                      <a:r>
                        <a:rPr lang="en-US" sz="200">
                          <a:effectLst/>
                        </a:rPr>
                        <a:t>InRQ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r">
                        <a:lnSpc>
                          <a:spcPct val="200000"/>
                        </a:lnSpc>
                        <a:spcBef>
                          <a:spcPts val="0"/>
                        </a:spcBef>
                        <a:spcAft>
                          <a:spcPts val="0"/>
                        </a:spcAft>
                      </a:pPr>
                      <a:r>
                        <a:rPr lang="en-US" sz="200">
                          <a:effectLst/>
                        </a:rPr>
                        <a:t>-0.048275**</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-0.028809</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-0.064956</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0.074735***</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6350" indent="0" algn="r">
                        <a:lnSpc>
                          <a:spcPct val="200000"/>
                        </a:lnSpc>
                        <a:spcBef>
                          <a:spcPts val="0"/>
                        </a:spcBef>
                        <a:spcAft>
                          <a:spcPts val="0"/>
                        </a:spcAft>
                      </a:pPr>
                      <a:r>
                        <a:rPr lang="en-US" sz="200">
                          <a:effectLst/>
                        </a:rPr>
                        <a:t>0.044078**</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ctr">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a:effectLst/>
                        </a:rPr>
                        <a:t> </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14107396"/>
                  </a:ext>
                </a:extLst>
              </a:tr>
              <a:tr h="763156">
                <a:tc gridSpan="2">
                  <a:txBody>
                    <a:bodyPr/>
                    <a:lstStyle/>
                    <a:p>
                      <a:pPr marL="0" marR="0" indent="0" algn="l">
                        <a:lnSpc>
                          <a:spcPct val="200000"/>
                        </a:lnSpc>
                        <a:spcBef>
                          <a:spcPts val="0"/>
                        </a:spcBef>
                        <a:spcAft>
                          <a:spcPts val="0"/>
                        </a:spcAft>
                      </a:pPr>
                      <a:r>
                        <a:rPr lang="en-US" sz="200">
                          <a:effectLst/>
                        </a:rPr>
                        <a:t>InTO</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3">
                  <a:txBody>
                    <a:bodyPr/>
                    <a:lstStyle/>
                    <a:p>
                      <a:pPr marL="0" marR="6350" indent="0" algn="r">
                        <a:lnSpc>
                          <a:spcPct val="200000"/>
                        </a:lnSpc>
                        <a:spcBef>
                          <a:spcPts val="0"/>
                        </a:spcBef>
                        <a:spcAft>
                          <a:spcPts val="0"/>
                        </a:spcAft>
                      </a:pPr>
                      <a:r>
                        <a:rPr lang="en-US" sz="200">
                          <a:effectLst/>
                        </a:rPr>
                        <a:t>0.003014</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-0.058744***</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-0.342844***</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0.101093***</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6350" indent="0" algn="r">
                        <a:lnSpc>
                          <a:spcPct val="200000"/>
                        </a:lnSpc>
                        <a:spcBef>
                          <a:spcPts val="0"/>
                        </a:spcBef>
                        <a:spcAft>
                          <a:spcPts val="0"/>
                        </a:spcAft>
                      </a:pPr>
                      <a:r>
                        <a:rPr lang="en-US" sz="200">
                          <a:effectLst/>
                        </a:rPr>
                        <a:t>-0.093306***</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gridSpan="3">
                  <a:txBody>
                    <a:bodyPr/>
                    <a:lstStyle/>
                    <a:p>
                      <a:pPr marL="0" marR="6350" indent="0" algn="r">
                        <a:lnSpc>
                          <a:spcPct val="200000"/>
                        </a:lnSpc>
                        <a:spcBef>
                          <a:spcPts val="0"/>
                        </a:spcBef>
                        <a:spcAft>
                          <a:spcPts val="0"/>
                        </a:spcAft>
                      </a:pPr>
                      <a:r>
                        <a:rPr lang="en-US" sz="200">
                          <a:effectLst/>
                        </a:rPr>
                        <a:t>-0.019646</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tc gridSpan="2">
                  <a:txBody>
                    <a:bodyPr/>
                    <a:lstStyle/>
                    <a:p>
                      <a:pPr marL="0" marR="6350" indent="0" algn="r">
                        <a:lnSpc>
                          <a:spcPct val="200000"/>
                        </a:lnSpc>
                        <a:spcBef>
                          <a:spcPts val="0"/>
                        </a:spcBef>
                        <a:spcAft>
                          <a:spcPts val="0"/>
                        </a:spcAft>
                      </a:pPr>
                      <a:r>
                        <a:rPr lang="en-US" sz="200">
                          <a:effectLst/>
                        </a:rPr>
                        <a:t>1.000000</a:t>
                      </a:r>
                      <a:endParaRPr lang="en-US" sz="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L="0" marR="0" indent="5112385" algn="just">
                        <a:lnSpc>
                          <a:spcPct val="200000"/>
                        </a:lnSpc>
                        <a:spcBef>
                          <a:spcPts val="0"/>
                        </a:spcBef>
                        <a:spcAft>
                          <a:spcPts val="0"/>
                        </a:spcAft>
                      </a:pPr>
                      <a:r>
                        <a:rPr lang="en-US" sz="200" dirty="0">
                          <a:effectLst/>
                        </a:rPr>
                        <a:t> </a:t>
                      </a:r>
                      <a:endParaRPr lang="en-US" sz="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17895447"/>
                  </a:ext>
                </a:extLst>
              </a:tr>
            </a:tbl>
          </a:graphicData>
        </a:graphic>
      </p:graphicFrame>
    </p:spTree>
    <p:extLst>
      <p:ext uri="{BB962C8B-B14F-4D97-AF65-F5344CB8AC3E}">
        <p14:creationId xmlns:p14="http://schemas.microsoft.com/office/powerpoint/2010/main" val="298691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1752" y="464332"/>
            <a:ext cx="8534400" cy="523220"/>
          </a:xfrm>
          <a:prstGeom prst="rect">
            <a:avLst/>
          </a:prstGeom>
        </p:spPr>
        <p:txBody>
          <a:bodyPr wrap="square">
            <a:spAutoFit/>
          </a:bodyPr>
          <a:lstStyle/>
          <a:p>
            <a:pPr lvl="0" algn="ctr" fontAlgn="base">
              <a:spcBef>
                <a:spcPct val="0"/>
              </a:spcBef>
              <a:spcAft>
                <a:spcPct val="0"/>
              </a:spcAft>
            </a:pPr>
            <a:r>
              <a:rPr lang="en-US" sz="2800" b="1" dirty="0">
                <a:solidFill>
                  <a:srgbClr val="FF0000"/>
                </a:solidFill>
                <a:latin typeface="Times New Roman" pitchFamily="18" charset="0"/>
                <a:ea typeface="Calibri" pitchFamily="34" charset="0"/>
                <a:cs typeface="Times New Roman" pitchFamily="18" charset="0"/>
              </a:rPr>
              <a:t>OUTLINE</a:t>
            </a:r>
            <a:endParaRPr kumimoji="0" lang="en-US" sz="2800" b="1" i="0"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p:txBody>
      </p:sp>
      <p:grpSp>
        <p:nvGrpSpPr>
          <p:cNvPr id="7" name="Group 6"/>
          <p:cNvGrpSpPr/>
          <p:nvPr/>
        </p:nvGrpSpPr>
        <p:grpSpPr>
          <a:xfrm>
            <a:off x="516948" y="1254903"/>
            <a:ext cx="6091670" cy="1255388"/>
            <a:chOff x="689264" y="1254903"/>
            <a:chExt cx="8122226" cy="1255388"/>
          </a:xfrm>
        </p:grpSpPr>
        <p:sp>
          <p:nvSpPr>
            <p:cNvPr id="8" name="Rectangle 7"/>
            <p:cNvSpPr/>
            <p:nvPr/>
          </p:nvSpPr>
          <p:spPr>
            <a:xfrm>
              <a:off x="2324098" y="1254903"/>
              <a:ext cx="6487392" cy="7545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GB"/>
            </a:p>
          </p:txBody>
        </p:sp>
        <p:sp>
          <p:nvSpPr>
            <p:cNvPr id="9" name="Diamond 8"/>
            <p:cNvSpPr/>
            <p:nvPr/>
          </p:nvSpPr>
          <p:spPr>
            <a:xfrm>
              <a:off x="689264" y="1291091"/>
              <a:ext cx="1409700" cy="1219200"/>
            </a:xfrm>
            <a:prstGeom prst="diamon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1</a:t>
              </a:r>
            </a:p>
          </p:txBody>
        </p:sp>
        <p:sp>
          <p:nvSpPr>
            <p:cNvPr id="10" name="Rectangle 9"/>
            <p:cNvSpPr/>
            <p:nvPr/>
          </p:nvSpPr>
          <p:spPr>
            <a:xfrm>
              <a:off x="2244435" y="1363120"/>
              <a:ext cx="6477000" cy="646331"/>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lvl="0" algn="ctr"/>
              <a:r>
                <a:rPr lang="en-US" dirty="0">
                  <a:latin typeface="Times New Roman" pitchFamily="18" charset="0"/>
                  <a:cs typeface="Times New Roman" pitchFamily="18" charset="0"/>
                </a:rPr>
                <a:t>BACKGROUND OF THE STUDY AND PROBLEM STATEMENT</a:t>
              </a:r>
            </a:p>
          </p:txBody>
        </p:sp>
      </p:grpSp>
      <p:grpSp>
        <p:nvGrpSpPr>
          <p:cNvPr id="11" name="Group 10"/>
          <p:cNvGrpSpPr/>
          <p:nvPr/>
        </p:nvGrpSpPr>
        <p:grpSpPr>
          <a:xfrm>
            <a:off x="542925" y="2316537"/>
            <a:ext cx="6055301" cy="1219200"/>
            <a:chOff x="696191" y="2316537"/>
            <a:chExt cx="8101444" cy="1219200"/>
          </a:xfrm>
        </p:grpSpPr>
        <p:sp>
          <p:nvSpPr>
            <p:cNvPr id="12" name="Diamond 11"/>
            <p:cNvSpPr/>
            <p:nvPr/>
          </p:nvSpPr>
          <p:spPr>
            <a:xfrm>
              <a:off x="696191" y="2316537"/>
              <a:ext cx="1409700" cy="1219200"/>
            </a:xfrm>
            <a:prstGeom prst="diamon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2</a:t>
              </a:r>
            </a:p>
          </p:txBody>
        </p:sp>
        <p:sp>
          <p:nvSpPr>
            <p:cNvPr id="13" name="Rectangle 12"/>
            <p:cNvSpPr/>
            <p:nvPr/>
          </p:nvSpPr>
          <p:spPr>
            <a:xfrm>
              <a:off x="2244435" y="2402421"/>
              <a:ext cx="6553200" cy="74171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4" name="Rectangle 13"/>
            <p:cNvSpPr/>
            <p:nvPr/>
          </p:nvSpPr>
          <p:spPr>
            <a:xfrm>
              <a:off x="2272143" y="2466385"/>
              <a:ext cx="64770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ctr"/>
              <a:r>
                <a:rPr lang="en-US" dirty="0">
                  <a:latin typeface="Times New Roman" pitchFamily="18" charset="0"/>
                  <a:cs typeface="Times New Roman" pitchFamily="18" charset="0"/>
                </a:rPr>
                <a:t>RESEARCH OBJECTIVES,  QUESTIONS, AND HYPOTHESIS </a:t>
              </a:r>
            </a:p>
          </p:txBody>
        </p:sp>
      </p:grpSp>
      <p:grpSp>
        <p:nvGrpSpPr>
          <p:cNvPr id="15" name="Group 14"/>
          <p:cNvGrpSpPr/>
          <p:nvPr/>
        </p:nvGrpSpPr>
        <p:grpSpPr>
          <a:xfrm>
            <a:off x="516949" y="3297382"/>
            <a:ext cx="6104657" cy="1182484"/>
            <a:chOff x="723900" y="3297382"/>
            <a:chExt cx="8104907" cy="1219200"/>
          </a:xfrm>
        </p:grpSpPr>
        <p:sp>
          <p:nvSpPr>
            <p:cNvPr id="16" name="Diamond 15"/>
            <p:cNvSpPr/>
            <p:nvPr/>
          </p:nvSpPr>
          <p:spPr>
            <a:xfrm>
              <a:off x="723900" y="3297382"/>
              <a:ext cx="1409700" cy="1219200"/>
            </a:xfrm>
            <a:prstGeom prst="diamon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3</a:t>
              </a:r>
            </a:p>
          </p:txBody>
        </p:sp>
        <p:sp>
          <p:nvSpPr>
            <p:cNvPr id="17" name="Rectangle 16"/>
            <p:cNvSpPr/>
            <p:nvPr/>
          </p:nvSpPr>
          <p:spPr>
            <a:xfrm>
              <a:off x="2244435" y="3535737"/>
              <a:ext cx="6584372" cy="6765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8" name="Rectangle 17"/>
            <p:cNvSpPr/>
            <p:nvPr/>
          </p:nvSpPr>
          <p:spPr>
            <a:xfrm>
              <a:off x="2324098" y="3621687"/>
              <a:ext cx="6477000" cy="66640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en-US" dirty="0">
                  <a:latin typeface="Times New Roman" pitchFamily="18" charset="0"/>
                  <a:cs typeface="Times New Roman" pitchFamily="18" charset="0"/>
                </a:rPr>
                <a:t>RELATED THEORETICAL &amp; EMPIRICAL LITERATURE REVIEW</a:t>
              </a:r>
            </a:p>
          </p:txBody>
        </p:sp>
      </p:grpSp>
      <p:grpSp>
        <p:nvGrpSpPr>
          <p:cNvPr id="19" name="Group 18"/>
          <p:cNvGrpSpPr/>
          <p:nvPr/>
        </p:nvGrpSpPr>
        <p:grpSpPr>
          <a:xfrm>
            <a:off x="403412" y="4276166"/>
            <a:ext cx="6238975" cy="1251133"/>
            <a:chOff x="775853" y="4419600"/>
            <a:chExt cx="8080661" cy="1219200"/>
          </a:xfrm>
        </p:grpSpPr>
        <p:sp>
          <p:nvSpPr>
            <p:cNvPr id="20" name="Diamond 19"/>
            <p:cNvSpPr/>
            <p:nvPr/>
          </p:nvSpPr>
          <p:spPr>
            <a:xfrm>
              <a:off x="775853" y="4419600"/>
              <a:ext cx="1409700" cy="1219200"/>
            </a:xfrm>
            <a:prstGeom prst="diamon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4</a:t>
              </a:r>
            </a:p>
          </p:txBody>
        </p:sp>
        <p:sp>
          <p:nvSpPr>
            <p:cNvPr id="21" name="Rectangle 20"/>
            <p:cNvSpPr/>
            <p:nvPr/>
          </p:nvSpPr>
          <p:spPr>
            <a:xfrm>
              <a:off x="2285995" y="4689835"/>
              <a:ext cx="6570519" cy="7166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Rectangle 21"/>
            <p:cNvSpPr/>
            <p:nvPr/>
          </p:nvSpPr>
          <p:spPr>
            <a:xfrm>
              <a:off x="2285996" y="4798052"/>
              <a:ext cx="6477000" cy="35990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lvl="0" algn="ctr"/>
              <a:r>
                <a:rPr lang="en-US" dirty="0">
                  <a:latin typeface="Times New Roman" pitchFamily="18" charset="0"/>
                  <a:cs typeface="Times New Roman" pitchFamily="18" charset="0"/>
                </a:rPr>
                <a:t>RESEARCH METHODOLOGY </a:t>
              </a:r>
            </a:p>
          </p:txBody>
        </p:sp>
      </p:grpSp>
      <p:grpSp>
        <p:nvGrpSpPr>
          <p:cNvPr id="23" name="Group 22"/>
          <p:cNvGrpSpPr/>
          <p:nvPr/>
        </p:nvGrpSpPr>
        <p:grpSpPr>
          <a:xfrm>
            <a:off x="542924" y="5527300"/>
            <a:ext cx="6099462" cy="883863"/>
            <a:chOff x="775853" y="5366806"/>
            <a:chExt cx="8080662" cy="1491194"/>
          </a:xfrm>
        </p:grpSpPr>
        <p:sp>
          <p:nvSpPr>
            <p:cNvPr id="24" name="Diamond 23"/>
            <p:cNvSpPr/>
            <p:nvPr/>
          </p:nvSpPr>
          <p:spPr>
            <a:xfrm>
              <a:off x="775853" y="5366806"/>
              <a:ext cx="1409700" cy="1491194"/>
            </a:xfrm>
            <a:prstGeom prst="diamond">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a:t>5</a:t>
              </a:r>
            </a:p>
          </p:txBody>
        </p:sp>
        <p:sp>
          <p:nvSpPr>
            <p:cNvPr id="25" name="Rectangle 24"/>
            <p:cNvSpPr/>
            <p:nvPr/>
          </p:nvSpPr>
          <p:spPr>
            <a:xfrm>
              <a:off x="2157144" y="5519097"/>
              <a:ext cx="6699371" cy="94265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GB"/>
            </a:p>
          </p:txBody>
        </p:sp>
        <p:sp>
          <p:nvSpPr>
            <p:cNvPr id="26" name="Rectangle 25"/>
            <p:cNvSpPr/>
            <p:nvPr/>
          </p:nvSpPr>
          <p:spPr>
            <a:xfrm>
              <a:off x="2258014" y="5893762"/>
              <a:ext cx="6491129" cy="623112"/>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lvl="0" algn="ctr"/>
              <a:r>
                <a:rPr lang="en-US" dirty="0">
                  <a:latin typeface="Times New Roman" pitchFamily="18" charset="0"/>
                  <a:cs typeface="Times New Roman" pitchFamily="18" charset="0"/>
                </a:rPr>
                <a:t>RESULTS AND DISCUSSIONS</a:t>
              </a:r>
            </a:p>
          </p:txBody>
        </p:sp>
      </p:grpSp>
      <p:pic>
        <p:nvPicPr>
          <p:cNvPr id="27" name="Content Placeholder 26" descr="1d79dc5d5677b065fbf2c0ae"/>
          <p:cNvPicPr>
            <a:picLocks noGrp="1"/>
          </p:cNvPicPr>
          <p:nvPr>
            <p:ph idx="1"/>
          </p:nvPr>
        </p:nvPicPr>
        <p:blipFill>
          <a:blip r:embed="rId2" cstate="print"/>
          <a:srcRect/>
          <a:stretch>
            <a:fillRect/>
          </a:stretch>
        </p:blipFill>
        <p:spPr bwMode="auto">
          <a:xfrm>
            <a:off x="124691" y="46362"/>
            <a:ext cx="760615" cy="925966"/>
          </a:xfrm>
          <a:prstGeom prst="rect">
            <a:avLst/>
          </a:prstGeom>
          <a:noFill/>
          <a:ln w="9525">
            <a:noFill/>
            <a:miter lim="800000"/>
            <a:headEnd/>
            <a:tailEnd/>
          </a:ln>
        </p:spPr>
      </p:pic>
    </p:spTree>
    <p:extLst>
      <p:ext uri="{BB962C8B-B14F-4D97-AF65-F5344CB8AC3E}">
        <p14:creationId xmlns:p14="http://schemas.microsoft.com/office/powerpoint/2010/main" val="322766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ppt_x"/>
                                          </p:val>
                                        </p:tav>
                                        <p:tav tm="100000">
                                          <p:val>
                                            <p:strVal val="#ppt_x"/>
                                          </p:val>
                                        </p:tav>
                                      </p:tavLst>
                                    </p:anim>
                                    <p:anim calcmode="lin" valueType="num">
                                      <p:cBhvr additive="base">
                                        <p:cTn id="2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ppt_x"/>
                                          </p:val>
                                        </p:tav>
                                        <p:tav tm="100000">
                                          <p:val>
                                            <p:strVal val="#ppt_x"/>
                                          </p:val>
                                        </p:tav>
                                      </p:tavLst>
                                    </p:anim>
                                    <p:anim calcmode="lin" valueType="num">
                                      <p:cBhvr additive="base">
                                        <p:cTn id="3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7233070" cy="369332"/>
          </a:xfrm>
          <a:prstGeom prst="rect">
            <a:avLst/>
          </a:prstGeom>
        </p:spPr>
        <p:txBody>
          <a:bodyPr wrap="none">
            <a:spAutoFit/>
          </a:bodyPr>
          <a:lstStyle/>
          <a:p>
            <a:r>
              <a:rPr lang="en-US" b="1" dirty="0">
                <a:solidFill>
                  <a:srgbClr val="FF0000"/>
                </a:solidFill>
              </a:rPr>
              <a:t>Test for cross-sectional dependence and slope homogeneity</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8" name="Content Placeholder 7">
            <a:extLst>
              <a:ext uri="{FF2B5EF4-FFF2-40B4-BE49-F238E27FC236}">
                <a16:creationId xmlns:a16="http://schemas.microsoft.com/office/drawing/2014/main" id="{CAB52238-1D1B-4553-BC2A-699955AEEDC0}"/>
              </a:ext>
            </a:extLst>
          </p:cNvPr>
          <p:cNvGraphicFramePr>
            <a:graphicFrameLocks noGrp="1"/>
          </p:cNvGraphicFramePr>
          <p:nvPr>
            <p:ph sz="quarter" idx="1"/>
            <p:extLst>
              <p:ext uri="{D42A27DB-BD31-4B8C-83A1-F6EECF244321}">
                <p14:modId xmlns:p14="http://schemas.microsoft.com/office/powerpoint/2010/main" val="405533888"/>
              </p:ext>
            </p:extLst>
          </p:nvPr>
        </p:nvGraphicFramePr>
        <p:xfrm>
          <a:off x="152400" y="1659735"/>
          <a:ext cx="8839202" cy="2926753"/>
        </p:xfrm>
        <a:graphic>
          <a:graphicData uri="http://schemas.openxmlformats.org/drawingml/2006/table">
            <a:tbl>
              <a:tblPr firstRow="1" firstCol="1" bandRow="1">
                <a:tableStyleId>{5C22544A-7EE6-4342-B048-85BDC9FD1C3A}</a:tableStyleId>
              </a:tblPr>
              <a:tblGrid>
                <a:gridCol w="838200">
                  <a:extLst>
                    <a:ext uri="{9D8B030D-6E8A-4147-A177-3AD203B41FA5}">
                      <a16:colId xmlns:a16="http://schemas.microsoft.com/office/drawing/2014/main" val="3576065670"/>
                    </a:ext>
                  </a:extLst>
                </a:gridCol>
                <a:gridCol w="685800">
                  <a:extLst>
                    <a:ext uri="{9D8B030D-6E8A-4147-A177-3AD203B41FA5}">
                      <a16:colId xmlns:a16="http://schemas.microsoft.com/office/drawing/2014/main" val="3972095342"/>
                    </a:ext>
                  </a:extLst>
                </a:gridCol>
                <a:gridCol w="609600">
                  <a:extLst>
                    <a:ext uri="{9D8B030D-6E8A-4147-A177-3AD203B41FA5}">
                      <a16:colId xmlns:a16="http://schemas.microsoft.com/office/drawing/2014/main" val="1710461731"/>
                    </a:ext>
                  </a:extLst>
                </a:gridCol>
                <a:gridCol w="609600">
                  <a:extLst>
                    <a:ext uri="{9D8B030D-6E8A-4147-A177-3AD203B41FA5}">
                      <a16:colId xmlns:a16="http://schemas.microsoft.com/office/drawing/2014/main" val="1993900581"/>
                    </a:ext>
                  </a:extLst>
                </a:gridCol>
                <a:gridCol w="685800">
                  <a:extLst>
                    <a:ext uri="{9D8B030D-6E8A-4147-A177-3AD203B41FA5}">
                      <a16:colId xmlns:a16="http://schemas.microsoft.com/office/drawing/2014/main" val="3487226643"/>
                    </a:ext>
                  </a:extLst>
                </a:gridCol>
                <a:gridCol w="685800">
                  <a:extLst>
                    <a:ext uri="{9D8B030D-6E8A-4147-A177-3AD203B41FA5}">
                      <a16:colId xmlns:a16="http://schemas.microsoft.com/office/drawing/2014/main" val="336545542"/>
                    </a:ext>
                  </a:extLst>
                </a:gridCol>
                <a:gridCol w="685800">
                  <a:extLst>
                    <a:ext uri="{9D8B030D-6E8A-4147-A177-3AD203B41FA5}">
                      <a16:colId xmlns:a16="http://schemas.microsoft.com/office/drawing/2014/main" val="779360074"/>
                    </a:ext>
                  </a:extLst>
                </a:gridCol>
                <a:gridCol w="685800">
                  <a:extLst>
                    <a:ext uri="{9D8B030D-6E8A-4147-A177-3AD203B41FA5}">
                      <a16:colId xmlns:a16="http://schemas.microsoft.com/office/drawing/2014/main" val="3478711070"/>
                    </a:ext>
                  </a:extLst>
                </a:gridCol>
                <a:gridCol w="762000">
                  <a:extLst>
                    <a:ext uri="{9D8B030D-6E8A-4147-A177-3AD203B41FA5}">
                      <a16:colId xmlns:a16="http://schemas.microsoft.com/office/drawing/2014/main" val="2700337745"/>
                    </a:ext>
                  </a:extLst>
                </a:gridCol>
                <a:gridCol w="838200">
                  <a:extLst>
                    <a:ext uri="{9D8B030D-6E8A-4147-A177-3AD203B41FA5}">
                      <a16:colId xmlns:a16="http://schemas.microsoft.com/office/drawing/2014/main" val="4165218831"/>
                    </a:ext>
                  </a:extLst>
                </a:gridCol>
                <a:gridCol w="1752602">
                  <a:extLst>
                    <a:ext uri="{9D8B030D-6E8A-4147-A177-3AD203B41FA5}">
                      <a16:colId xmlns:a16="http://schemas.microsoft.com/office/drawing/2014/main" val="3293223883"/>
                    </a:ext>
                  </a:extLst>
                </a:gridCol>
              </a:tblGrid>
              <a:tr h="447412">
                <a:tc gridSpan="3">
                  <a:txBody>
                    <a:bodyPr/>
                    <a:lstStyle/>
                    <a:p>
                      <a:pPr marL="0" marR="0" indent="0" algn="l">
                        <a:lnSpc>
                          <a:spcPct val="200000"/>
                        </a:lnSpc>
                        <a:spcBef>
                          <a:spcPts val="0"/>
                        </a:spcBef>
                        <a:spcAft>
                          <a:spcPts val="0"/>
                        </a:spcAft>
                      </a:pPr>
                      <a:r>
                        <a:rPr lang="en-US" sz="900">
                          <a:effectLst/>
                        </a:rPr>
                        <a:t>Panel A: Full Sample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B: HI Economies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C: UMI Economies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D: LMI Economies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E: LI Economies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hMerge="1">
                  <a:txBody>
                    <a:bodyPr/>
                    <a:lstStyle/>
                    <a:p>
                      <a:endParaRPr lang="en-US"/>
                    </a:p>
                  </a:txBody>
                  <a:tcPr/>
                </a:tc>
                <a:extLst>
                  <a:ext uri="{0D108BD9-81ED-4DB2-BD59-A6C34878D82A}">
                    <a16:rowId xmlns:a16="http://schemas.microsoft.com/office/drawing/2014/main" val="3600665252"/>
                  </a:ext>
                </a:extLst>
              </a:tr>
              <a:tr h="206502">
                <a:tc>
                  <a:txBody>
                    <a:bodyPr/>
                    <a:lstStyle/>
                    <a:p>
                      <a:pPr marL="0" marR="0" indent="0" algn="l">
                        <a:lnSpc>
                          <a:spcPct val="200000"/>
                        </a:lnSpc>
                        <a:spcBef>
                          <a:spcPts val="0"/>
                        </a:spcBef>
                        <a:spcAft>
                          <a:spcPts val="0"/>
                        </a:spcAft>
                      </a:pPr>
                      <a:r>
                        <a:rPr lang="en-US" sz="900">
                          <a:effectLst/>
                        </a:rPr>
                        <a:t>Test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Statistics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Prob.</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Statistics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Prob.</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Statistics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Prob.</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Statistics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Prob.</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Statistic  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Prob.</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extLst>
                  <a:ext uri="{0D108BD9-81ED-4DB2-BD59-A6C34878D82A}">
                    <a16:rowId xmlns:a16="http://schemas.microsoft.com/office/drawing/2014/main" val="2447064496"/>
                  </a:ext>
                </a:extLst>
              </a:tr>
              <a:tr h="2182151">
                <a:tc>
                  <a:txBody>
                    <a:bodyPr/>
                    <a:lstStyle/>
                    <a:p>
                      <a:pPr marL="0" marR="0" indent="0" algn="l">
                        <a:lnSpc>
                          <a:spcPct val="200000"/>
                        </a:lnSpc>
                        <a:spcBef>
                          <a:spcPts val="0"/>
                        </a:spcBef>
                        <a:spcAft>
                          <a:spcPts val="0"/>
                        </a:spcAft>
                      </a:pPr>
                      <a:r>
                        <a:rPr lang="en-US" sz="900">
                          <a:effectLst/>
                        </a:rPr>
                        <a:t>InAQI</a:t>
                      </a:r>
                      <a:endParaRPr lang="en-US" sz="1000">
                        <a:effectLst/>
                      </a:endParaRPr>
                    </a:p>
                    <a:p>
                      <a:pPr marL="0" marR="0" indent="0" algn="l">
                        <a:lnSpc>
                          <a:spcPct val="200000"/>
                        </a:lnSpc>
                        <a:spcBef>
                          <a:spcPts val="0"/>
                        </a:spcBef>
                        <a:spcAft>
                          <a:spcPts val="0"/>
                        </a:spcAft>
                      </a:pPr>
                      <a:r>
                        <a:rPr lang="en-US" sz="900">
                          <a:effectLst/>
                        </a:rPr>
                        <a:t>InGDPPC¹</a:t>
                      </a:r>
                      <a:endParaRPr lang="en-US" sz="1000">
                        <a:effectLst/>
                      </a:endParaRPr>
                    </a:p>
                    <a:p>
                      <a:pPr marL="0" marR="0" indent="0" algn="l">
                        <a:lnSpc>
                          <a:spcPct val="200000"/>
                        </a:lnSpc>
                        <a:spcBef>
                          <a:spcPts val="0"/>
                        </a:spcBef>
                        <a:spcAft>
                          <a:spcPts val="0"/>
                        </a:spcAft>
                      </a:pPr>
                      <a:r>
                        <a:rPr lang="en-US" sz="900">
                          <a:effectLst/>
                        </a:rPr>
                        <a:t>InGDPPC²</a:t>
                      </a:r>
                      <a:endParaRPr lang="en-US" sz="1000">
                        <a:effectLst/>
                      </a:endParaRPr>
                    </a:p>
                    <a:p>
                      <a:pPr marL="0" marR="0" indent="0" algn="l">
                        <a:lnSpc>
                          <a:spcPct val="200000"/>
                        </a:lnSpc>
                        <a:spcBef>
                          <a:spcPts val="0"/>
                        </a:spcBef>
                        <a:spcAft>
                          <a:spcPts val="0"/>
                        </a:spcAft>
                      </a:pPr>
                      <a:r>
                        <a:rPr lang="en-US" sz="900">
                          <a:effectLst/>
                        </a:rPr>
                        <a:t>InLI</a:t>
                      </a:r>
                      <a:endParaRPr lang="en-US" sz="1000">
                        <a:effectLst/>
                      </a:endParaRPr>
                    </a:p>
                    <a:p>
                      <a:pPr marL="0" marR="0" indent="0" algn="l">
                        <a:lnSpc>
                          <a:spcPct val="200000"/>
                        </a:lnSpc>
                        <a:spcBef>
                          <a:spcPts val="0"/>
                        </a:spcBef>
                        <a:spcAft>
                          <a:spcPts val="0"/>
                        </a:spcAft>
                      </a:pPr>
                      <a:r>
                        <a:rPr lang="en-US" sz="900">
                          <a:effectLst/>
                        </a:rPr>
                        <a:t>InRQ</a:t>
                      </a:r>
                      <a:endParaRPr lang="en-US" sz="1000">
                        <a:effectLst/>
                      </a:endParaRPr>
                    </a:p>
                    <a:p>
                      <a:pPr marL="0" marR="0" indent="0" algn="l">
                        <a:lnSpc>
                          <a:spcPct val="200000"/>
                        </a:lnSpc>
                        <a:spcBef>
                          <a:spcPts val="0"/>
                        </a:spcBef>
                        <a:spcAft>
                          <a:spcPts val="0"/>
                        </a:spcAft>
                      </a:pPr>
                      <a:r>
                        <a:rPr lang="en-US" sz="900">
                          <a:effectLst/>
                        </a:rPr>
                        <a:t>InTO</a:t>
                      </a:r>
                      <a:endParaRPr lang="en-US" sz="1000">
                        <a:effectLst/>
                      </a:endParaRPr>
                    </a:p>
                    <a:p>
                      <a:pPr marL="0" marR="0" indent="0" algn="l">
                        <a:lnSpc>
                          <a:spcPct val="200000"/>
                        </a:lnSpc>
                        <a:spcBef>
                          <a:spcPts val="0"/>
                        </a:spcBef>
                        <a:spcAft>
                          <a:spcPts val="0"/>
                        </a:spcAft>
                      </a:pPr>
                      <a:r>
                        <a:rPr lang="en-US" sz="900">
                          <a:effectLst/>
                        </a:rPr>
                        <a:t>InFDI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275.97</a:t>
                      </a:r>
                      <a:endParaRPr lang="en-US" sz="1000">
                        <a:effectLst/>
                      </a:endParaRPr>
                    </a:p>
                    <a:p>
                      <a:pPr marL="0" marR="0" indent="0" algn="l">
                        <a:lnSpc>
                          <a:spcPct val="200000"/>
                        </a:lnSpc>
                        <a:spcBef>
                          <a:spcPts val="0"/>
                        </a:spcBef>
                        <a:spcAft>
                          <a:spcPts val="0"/>
                        </a:spcAft>
                      </a:pPr>
                      <a:r>
                        <a:rPr lang="en-US" sz="900">
                          <a:effectLst/>
                        </a:rPr>
                        <a:t>251.29</a:t>
                      </a:r>
                      <a:endParaRPr lang="en-US" sz="1000">
                        <a:effectLst/>
                      </a:endParaRPr>
                    </a:p>
                    <a:p>
                      <a:pPr marL="0" marR="0" indent="0" algn="l">
                        <a:lnSpc>
                          <a:spcPct val="200000"/>
                        </a:lnSpc>
                        <a:spcBef>
                          <a:spcPts val="0"/>
                        </a:spcBef>
                        <a:spcAft>
                          <a:spcPts val="0"/>
                        </a:spcAft>
                      </a:pPr>
                      <a:r>
                        <a:rPr lang="en-US" sz="900">
                          <a:effectLst/>
                        </a:rPr>
                        <a:t>258.44</a:t>
                      </a:r>
                      <a:endParaRPr lang="en-US" sz="1000">
                        <a:effectLst/>
                      </a:endParaRPr>
                    </a:p>
                    <a:p>
                      <a:pPr marL="0" marR="0" indent="0" algn="l">
                        <a:lnSpc>
                          <a:spcPct val="200000"/>
                        </a:lnSpc>
                        <a:spcBef>
                          <a:spcPts val="0"/>
                        </a:spcBef>
                        <a:spcAft>
                          <a:spcPts val="0"/>
                        </a:spcAft>
                      </a:pPr>
                      <a:r>
                        <a:rPr lang="en-US" sz="900">
                          <a:effectLst/>
                        </a:rPr>
                        <a:t>19.83</a:t>
                      </a:r>
                      <a:endParaRPr lang="en-US" sz="1000">
                        <a:effectLst/>
                      </a:endParaRPr>
                    </a:p>
                    <a:p>
                      <a:pPr marL="0" marR="0" indent="0" algn="l">
                        <a:lnSpc>
                          <a:spcPct val="200000"/>
                        </a:lnSpc>
                        <a:spcBef>
                          <a:spcPts val="0"/>
                        </a:spcBef>
                        <a:spcAft>
                          <a:spcPts val="0"/>
                        </a:spcAft>
                      </a:pPr>
                      <a:r>
                        <a:rPr lang="en-US" sz="900">
                          <a:effectLst/>
                        </a:rPr>
                        <a:t>16.96</a:t>
                      </a:r>
                      <a:endParaRPr lang="en-US" sz="1000">
                        <a:effectLst/>
                      </a:endParaRPr>
                    </a:p>
                    <a:p>
                      <a:pPr marL="0" marR="0" indent="0" algn="l">
                        <a:lnSpc>
                          <a:spcPct val="200000"/>
                        </a:lnSpc>
                        <a:spcBef>
                          <a:spcPts val="0"/>
                        </a:spcBef>
                        <a:spcAft>
                          <a:spcPts val="0"/>
                        </a:spcAft>
                      </a:pPr>
                      <a:r>
                        <a:rPr lang="en-US" sz="900">
                          <a:effectLst/>
                        </a:rPr>
                        <a:t>.</a:t>
                      </a:r>
                      <a:endParaRPr lang="en-US" sz="1000">
                        <a:effectLst/>
                      </a:endParaRPr>
                    </a:p>
                    <a:p>
                      <a:pPr marL="0" marR="0" indent="0" algn="l">
                        <a:lnSpc>
                          <a:spcPct val="200000"/>
                        </a:lnSpc>
                        <a:spcBef>
                          <a:spcPts val="0"/>
                        </a:spcBef>
                        <a:spcAft>
                          <a:spcPts val="0"/>
                        </a:spcAft>
                      </a:pPr>
                      <a:r>
                        <a:rPr lang="en-US" sz="900">
                          <a:effectLst/>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a:t>
                      </a:r>
                      <a:endParaRPr lang="en-US" sz="1000" dirty="0">
                        <a:effectLst/>
                      </a:endParaRPr>
                    </a:p>
                    <a:p>
                      <a:pPr marL="0" marR="0" indent="0" algn="l">
                        <a:lnSpc>
                          <a:spcPct val="200000"/>
                        </a:lnSpc>
                        <a:spcBef>
                          <a:spcPts val="0"/>
                        </a:spcBef>
                        <a:spcAft>
                          <a:spcPts val="0"/>
                        </a:spcAft>
                      </a:pPr>
                      <a:r>
                        <a:rPr lang="en-US" sz="900" dirty="0">
                          <a:effectLst/>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32.70</a:t>
                      </a:r>
                      <a:endParaRPr lang="en-US" sz="1000">
                        <a:effectLst/>
                      </a:endParaRPr>
                    </a:p>
                    <a:p>
                      <a:pPr marL="0" marR="0" indent="0" algn="l">
                        <a:lnSpc>
                          <a:spcPct val="200000"/>
                        </a:lnSpc>
                        <a:spcBef>
                          <a:spcPts val="0"/>
                        </a:spcBef>
                        <a:spcAft>
                          <a:spcPts val="0"/>
                        </a:spcAft>
                      </a:pPr>
                      <a:r>
                        <a:rPr lang="en-US" sz="900">
                          <a:effectLst/>
                        </a:rPr>
                        <a:t>30.84</a:t>
                      </a:r>
                      <a:endParaRPr lang="en-US" sz="1000">
                        <a:effectLst/>
                      </a:endParaRPr>
                    </a:p>
                    <a:p>
                      <a:pPr marL="0" marR="0" indent="0" algn="l">
                        <a:lnSpc>
                          <a:spcPct val="200000"/>
                        </a:lnSpc>
                        <a:spcBef>
                          <a:spcPts val="0"/>
                        </a:spcBef>
                        <a:spcAft>
                          <a:spcPts val="0"/>
                        </a:spcAft>
                      </a:pPr>
                      <a:r>
                        <a:rPr lang="en-US" sz="900">
                          <a:effectLst/>
                        </a:rPr>
                        <a:t>31.98</a:t>
                      </a:r>
                      <a:endParaRPr lang="en-US" sz="1000">
                        <a:effectLst/>
                      </a:endParaRPr>
                    </a:p>
                    <a:p>
                      <a:pPr marL="0" marR="0" indent="0" algn="l">
                        <a:lnSpc>
                          <a:spcPct val="200000"/>
                        </a:lnSpc>
                        <a:spcBef>
                          <a:spcPts val="0"/>
                        </a:spcBef>
                        <a:spcAft>
                          <a:spcPts val="0"/>
                        </a:spcAft>
                      </a:pPr>
                      <a:r>
                        <a:rPr lang="en-US" sz="900">
                          <a:effectLst/>
                        </a:rPr>
                        <a:t>1.93</a:t>
                      </a:r>
                      <a:endParaRPr lang="en-US" sz="1000">
                        <a:effectLst/>
                      </a:endParaRPr>
                    </a:p>
                    <a:p>
                      <a:pPr marL="0" marR="0" indent="0" algn="l">
                        <a:lnSpc>
                          <a:spcPct val="200000"/>
                        </a:lnSpc>
                        <a:spcBef>
                          <a:spcPts val="0"/>
                        </a:spcBef>
                        <a:spcAft>
                          <a:spcPts val="0"/>
                        </a:spcAft>
                      </a:pPr>
                      <a:r>
                        <a:rPr lang="en-US" sz="900">
                          <a:effectLst/>
                        </a:rPr>
                        <a:t>3.62</a:t>
                      </a:r>
                      <a:endParaRPr lang="en-US" sz="1000">
                        <a:effectLst/>
                      </a:endParaRPr>
                    </a:p>
                    <a:p>
                      <a:pPr marL="0" marR="0" indent="0" algn="l">
                        <a:lnSpc>
                          <a:spcPct val="200000"/>
                        </a:lnSpc>
                        <a:spcBef>
                          <a:spcPts val="0"/>
                        </a:spcBef>
                        <a:spcAft>
                          <a:spcPts val="0"/>
                        </a:spcAft>
                      </a:pPr>
                      <a:r>
                        <a:rPr lang="en-US" sz="900">
                          <a:effectLst/>
                        </a:rPr>
                        <a:t>.</a:t>
                      </a:r>
                      <a:endParaRPr lang="en-US" sz="1000">
                        <a:effectLst/>
                      </a:endParaRPr>
                    </a:p>
                    <a:p>
                      <a:pPr marL="0" marR="0" indent="0" algn="l">
                        <a:lnSpc>
                          <a:spcPct val="200000"/>
                        </a:lnSpc>
                        <a:spcBef>
                          <a:spcPts val="0"/>
                        </a:spcBef>
                        <a:spcAft>
                          <a:spcPts val="0"/>
                        </a:spcAft>
                      </a:pPr>
                      <a:r>
                        <a:rPr lang="en-US" sz="900">
                          <a:effectLst/>
                        </a:rPr>
                        <a:t>11,84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0.053*</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115.78</a:t>
                      </a:r>
                      <a:endParaRPr lang="en-US" sz="1000">
                        <a:effectLst/>
                      </a:endParaRPr>
                    </a:p>
                    <a:p>
                      <a:pPr marL="0" marR="0" indent="0" algn="l">
                        <a:lnSpc>
                          <a:spcPct val="200000"/>
                        </a:lnSpc>
                        <a:spcBef>
                          <a:spcPts val="0"/>
                        </a:spcBef>
                        <a:spcAft>
                          <a:spcPts val="0"/>
                        </a:spcAft>
                      </a:pPr>
                      <a:r>
                        <a:rPr lang="en-US" sz="900">
                          <a:effectLst/>
                        </a:rPr>
                        <a:t>117.15</a:t>
                      </a:r>
                      <a:endParaRPr lang="en-US" sz="1000">
                        <a:effectLst/>
                      </a:endParaRPr>
                    </a:p>
                    <a:p>
                      <a:pPr marL="0" marR="0" indent="0" algn="l">
                        <a:lnSpc>
                          <a:spcPct val="200000"/>
                        </a:lnSpc>
                        <a:spcBef>
                          <a:spcPts val="0"/>
                        </a:spcBef>
                        <a:spcAft>
                          <a:spcPts val="0"/>
                        </a:spcAft>
                      </a:pPr>
                      <a:r>
                        <a:rPr lang="en-US" sz="900">
                          <a:effectLst/>
                        </a:rPr>
                        <a:t>115.51</a:t>
                      </a:r>
                      <a:endParaRPr lang="en-US" sz="1000">
                        <a:effectLst/>
                      </a:endParaRPr>
                    </a:p>
                    <a:p>
                      <a:pPr marL="0" marR="0" indent="0" algn="l">
                        <a:lnSpc>
                          <a:spcPct val="200000"/>
                        </a:lnSpc>
                        <a:spcBef>
                          <a:spcPts val="0"/>
                        </a:spcBef>
                        <a:spcAft>
                          <a:spcPts val="0"/>
                        </a:spcAft>
                      </a:pPr>
                      <a:r>
                        <a:rPr lang="en-US" sz="900">
                          <a:effectLst/>
                        </a:rPr>
                        <a:t>5.71</a:t>
                      </a:r>
                      <a:endParaRPr lang="en-US" sz="1000">
                        <a:effectLst/>
                      </a:endParaRPr>
                    </a:p>
                    <a:p>
                      <a:pPr marL="0" marR="0" indent="0" algn="l">
                        <a:lnSpc>
                          <a:spcPct val="200000"/>
                        </a:lnSpc>
                        <a:spcBef>
                          <a:spcPts val="0"/>
                        </a:spcBef>
                        <a:spcAft>
                          <a:spcPts val="0"/>
                        </a:spcAft>
                      </a:pPr>
                      <a:r>
                        <a:rPr lang="en-US" sz="900">
                          <a:effectLst/>
                        </a:rPr>
                        <a:t>-2.87</a:t>
                      </a:r>
                      <a:endParaRPr lang="en-US" sz="1000">
                        <a:effectLst/>
                      </a:endParaRPr>
                    </a:p>
                    <a:p>
                      <a:pPr marL="0" marR="0" indent="0" algn="l">
                        <a:lnSpc>
                          <a:spcPct val="200000"/>
                        </a:lnSpc>
                        <a:spcBef>
                          <a:spcPts val="0"/>
                        </a:spcBef>
                        <a:spcAft>
                          <a:spcPts val="0"/>
                        </a:spcAft>
                      </a:pPr>
                      <a:r>
                        <a:rPr lang="en-US" sz="900">
                          <a:effectLst/>
                        </a:rPr>
                        <a:t>13.69</a:t>
                      </a:r>
                      <a:endParaRPr lang="en-US" sz="1000">
                        <a:effectLst/>
                      </a:endParaRPr>
                    </a:p>
                    <a:p>
                      <a:pPr marL="0" marR="0" indent="0" algn="l">
                        <a:lnSpc>
                          <a:spcPct val="200000"/>
                        </a:lnSpc>
                        <a:spcBef>
                          <a:spcPts val="0"/>
                        </a:spcBef>
                        <a:spcAft>
                          <a:spcPts val="0"/>
                        </a:spcAft>
                      </a:pPr>
                      <a:r>
                        <a:rPr lang="en-US" sz="900">
                          <a:effectLst/>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0.004***</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112.04</a:t>
                      </a:r>
                      <a:endParaRPr lang="en-US" sz="1000">
                        <a:effectLst/>
                      </a:endParaRPr>
                    </a:p>
                    <a:p>
                      <a:pPr marL="0" marR="0" indent="0" algn="l">
                        <a:lnSpc>
                          <a:spcPct val="200000"/>
                        </a:lnSpc>
                        <a:spcBef>
                          <a:spcPts val="0"/>
                        </a:spcBef>
                        <a:spcAft>
                          <a:spcPts val="0"/>
                        </a:spcAft>
                      </a:pPr>
                      <a:r>
                        <a:rPr lang="en-US" sz="900">
                          <a:effectLst/>
                        </a:rPr>
                        <a:t>104.69</a:t>
                      </a:r>
                      <a:endParaRPr lang="en-US" sz="1000">
                        <a:effectLst/>
                      </a:endParaRPr>
                    </a:p>
                    <a:p>
                      <a:pPr marL="0" marR="0" indent="0" algn="l">
                        <a:lnSpc>
                          <a:spcPct val="200000"/>
                        </a:lnSpc>
                        <a:spcBef>
                          <a:spcPts val="0"/>
                        </a:spcBef>
                        <a:spcAft>
                          <a:spcPts val="0"/>
                        </a:spcAft>
                      </a:pPr>
                      <a:r>
                        <a:rPr lang="en-US" sz="900">
                          <a:effectLst/>
                        </a:rPr>
                        <a:t>105.01</a:t>
                      </a:r>
                      <a:endParaRPr lang="en-US" sz="1000">
                        <a:effectLst/>
                      </a:endParaRPr>
                    </a:p>
                    <a:p>
                      <a:pPr marL="0" marR="0" indent="0" algn="l">
                        <a:lnSpc>
                          <a:spcPct val="200000"/>
                        </a:lnSpc>
                        <a:spcBef>
                          <a:spcPts val="0"/>
                        </a:spcBef>
                        <a:spcAft>
                          <a:spcPts val="0"/>
                        </a:spcAft>
                      </a:pPr>
                      <a:r>
                        <a:rPr lang="en-US" sz="900">
                          <a:effectLst/>
                        </a:rPr>
                        <a:t>6.80</a:t>
                      </a:r>
                      <a:endParaRPr lang="en-US" sz="1000">
                        <a:effectLst/>
                      </a:endParaRPr>
                    </a:p>
                    <a:p>
                      <a:pPr marL="0" marR="0" indent="0" algn="l">
                        <a:lnSpc>
                          <a:spcPct val="200000"/>
                        </a:lnSpc>
                        <a:spcBef>
                          <a:spcPts val="0"/>
                        </a:spcBef>
                        <a:spcAft>
                          <a:spcPts val="0"/>
                        </a:spcAft>
                      </a:pPr>
                      <a:r>
                        <a:rPr lang="en-US" sz="900">
                          <a:effectLst/>
                        </a:rPr>
                        <a:t>55.21</a:t>
                      </a:r>
                      <a:endParaRPr lang="en-US" sz="1000">
                        <a:effectLst/>
                      </a:endParaRPr>
                    </a:p>
                    <a:p>
                      <a:pPr marL="0" marR="0" indent="0" algn="l">
                        <a:lnSpc>
                          <a:spcPct val="200000"/>
                        </a:lnSpc>
                        <a:spcBef>
                          <a:spcPts val="0"/>
                        </a:spcBef>
                        <a:spcAft>
                          <a:spcPts val="0"/>
                        </a:spcAft>
                      </a:pPr>
                      <a:r>
                        <a:rPr lang="en-US" sz="900">
                          <a:effectLst/>
                        </a:rPr>
                        <a:t>12.97</a:t>
                      </a:r>
                      <a:endParaRPr lang="en-US" sz="1000">
                        <a:effectLst/>
                      </a:endParaRPr>
                    </a:p>
                    <a:p>
                      <a:pPr marL="0" marR="0" indent="0" algn="l">
                        <a:lnSpc>
                          <a:spcPct val="200000"/>
                        </a:lnSpc>
                        <a:spcBef>
                          <a:spcPts val="0"/>
                        </a:spcBef>
                        <a:spcAft>
                          <a:spcPts val="0"/>
                        </a:spcAft>
                      </a:pPr>
                      <a:r>
                        <a:rPr lang="en-US" sz="900">
                          <a:effectLst/>
                        </a:rPr>
                        <a:t>47.70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endParaRPr>
                    </a:p>
                    <a:p>
                      <a:pPr marL="0" marR="0" indent="0" algn="l">
                        <a:lnSpc>
                          <a:spcPct val="200000"/>
                        </a:lnSpc>
                        <a:spcBef>
                          <a:spcPts val="0"/>
                        </a:spcBef>
                        <a:spcAft>
                          <a:spcPts val="0"/>
                        </a:spcAft>
                      </a:pPr>
                      <a:r>
                        <a:rPr lang="en-US" sz="900">
                          <a:effectLst/>
                        </a:rPr>
                        <a:t>0.000***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a:effectLst/>
                        </a:rPr>
                        <a:t>9.64</a:t>
                      </a:r>
                      <a:endParaRPr lang="en-US" sz="1000">
                        <a:effectLst/>
                      </a:endParaRPr>
                    </a:p>
                    <a:p>
                      <a:pPr marL="0" marR="0" indent="0" algn="l">
                        <a:lnSpc>
                          <a:spcPct val="200000"/>
                        </a:lnSpc>
                        <a:spcBef>
                          <a:spcPts val="0"/>
                        </a:spcBef>
                        <a:spcAft>
                          <a:spcPts val="0"/>
                        </a:spcAft>
                      </a:pPr>
                      <a:r>
                        <a:rPr lang="en-US" sz="900">
                          <a:effectLst/>
                        </a:rPr>
                        <a:t>0.85</a:t>
                      </a:r>
                      <a:endParaRPr lang="en-US" sz="1000">
                        <a:effectLst/>
                      </a:endParaRPr>
                    </a:p>
                    <a:p>
                      <a:pPr marL="0" marR="0" indent="0" algn="l">
                        <a:lnSpc>
                          <a:spcPct val="200000"/>
                        </a:lnSpc>
                        <a:spcBef>
                          <a:spcPts val="0"/>
                        </a:spcBef>
                        <a:spcAft>
                          <a:spcPts val="0"/>
                        </a:spcAft>
                      </a:pPr>
                      <a:r>
                        <a:rPr lang="en-US" sz="900">
                          <a:effectLst/>
                        </a:rPr>
                        <a:t>2.27</a:t>
                      </a:r>
                      <a:endParaRPr lang="en-US" sz="1000">
                        <a:effectLst/>
                      </a:endParaRPr>
                    </a:p>
                    <a:p>
                      <a:pPr marL="0" marR="0" indent="0" algn="l">
                        <a:lnSpc>
                          <a:spcPct val="200000"/>
                        </a:lnSpc>
                        <a:spcBef>
                          <a:spcPts val="0"/>
                        </a:spcBef>
                        <a:spcAft>
                          <a:spcPts val="0"/>
                        </a:spcAft>
                      </a:pPr>
                      <a:r>
                        <a:rPr lang="en-US" sz="900">
                          <a:effectLst/>
                        </a:rPr>
                        <a:t>0.60</a:t>
                      </a:r>
                      <a:endParaRPr lang="en-US" sz="1000">
                        <a:effectLst/>
                      </a:endParaRPr>
                    </a:p>
                    <a:p>
                      <a:pPr marL="0" marR="0" indent="0" algn="l">
                        <a:lnSpc>
                          <a:spcPct val="200000"/>
                        </a:lnSpc>
                        <a:spcBef>
                          <a:spcPts val="0"/>
                        </a:spcBef>
                        <a:spcAft>
                          <a:spcPts val="0"/>
                        </a:spcAft>
                      </a:pPr>
                      <a:r>
                        <a:rPr lang="en-US" sz="900">
                          <a:effectLst/>
                        </a:rPr>
                        <a:t>8.56</a:t>
                      </a:r>
                      <a:endParaRPr lang="en-US" sz="1000">
                        <a:effectLst/>
                      </a:endParaRPr>
                    </a:p>
                    <a:p>
                      <a:pPr marL="0" marR="0" indent="0" algn="l">
                        <a:lnSpc>
                          <a:spcPct val="200000"/>
                        </a:lnSpc>
                        <a:spcBef>
                          <a:spcPts val="0"/>
                        </a:spcBef>
                        <a:spcAft>
                          <a:spcPts val="0"/>
                        </a:spcAft>
                      </a:pPr>
                      <a:r>
                        <a:rPr lang="en-US" sz="900">
                          <a:effectLst/>
                        </a:rPr>
                        <a:t>-0.22</a:t>
                      </a:r>
                      <a:endParaRPr lang="en-US" sz="1000">
                        <a:effectLst/>
                      </a:endParaRPr>
                    </a:p>
                    <a:p>
                      <a:pPr marL="0" marR="0" indent="0" algn="l">
                        <a:lnSpc>
                          <a:spcPct val="200000"/>
                        </a:lnSpc>
                        <a:spcBef>
                          <a:spcPts val="0"/>
                        </a:spcBef>
                        <a:spcAft>
                          <a:spcPts val="0"/>
                        </a:spcAft>
                      </a:pPr>
                      <a:r>
                        <a:rPr lang="en-US" sz="900">
                          <a:effectLst/>
                        </a:rPr>
                        <a:t>2.67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tc>
                  <a:txBody>
                    <a:bodyPr/>
                    <a:lstStyle/>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0.395</a:t>
                      </a:r>
                      <a:endParaRPr lang="en-US" sz="1000" dirty="0">
                        <a:effectLst/>
                      </a:endParaRPr>
                    </a:p>
                    <a:p>
                      <a:pPr marL="0" marR="0" indent="0" algn="l">
                        <a:lnSpc>
                          <a:spcPct val="200000"/>
                        </a:lnSpc>
                        <a:spcBef>
                          <a:spcPts val="0"/>
                        </a:spcBef>
                        <a:spcAft>
                          <a:spcPts val="0"/>
                        </a:spcAft>
                      </a:pPr>
                      <a:r>
                        <a:rPr lang="en-US" sz="900" dirty="0">
                          <a:effectLst/>
                        </a:rPr>
                        <a:t>0.023**</a:t>
                      </a:r>
                      <a:endParaRPr lang="en-US" sz="1000" dirty="0">
                        <a:effectLst/>
                      </a:endParaRPr>
                    </a:p>
                    <a:p>
                      <a:pPr marL="0" marR="0" indent="0" algn="l">
                        <a:lnSpc>
                          <a:spcPct val="200000"/>
                        </a:lnSpc>
                        <a:spcBef>
                          <a:spcPts val="0"/>
                        </a:spcBef>
                        <a:spcAft>
                          <a:spcPts val="0"/>
                        </a:spcAft>
                      </a:pPr>
                      <a:r>
                        <a:rPr lang="en-US" sz="900" dirty="0">
                          <a:effectLst/>
                        </a:rPr>
                        <a:t>0.550</a:t>
                      </a:r>
                      <a:endParaRPr lang="en-US" sz="1000" dirty="0">
                        <a:effectLst/>
                      </a:endParaRPr>
                    </a:p>
                    <a:p>
                      <a:pPr marL="0" marR="0" indent="0" algn="l">
                        <a:lnSpc>
                          <a:spcPct val="200000"/>
                        </a:lnSpc>
                        <a:spcBef>
                          <a:spcPts val="0"/>
                        </a:spcBef>
                        <a:spcAft>
                          <a:spcPts val="0"/>
                        </a:spcAft>
                      </a:pPr>
                      <a:r>
                        <a:rPr lang="en-US" sz="900" dirty="0">
                          <a:effectLst/>
                        </a:rPr>
                        <a:t>0.000***</a:t>
                      </a:r>
                      <a:endParaRPr lang="en-US" sz="1000" dirty="0">
                        <a:effectLst/>
                      </a:endParaRPr>
                    </a:p>
                    <a:p>
                      <a:pPr marL="0" marR="0" indent="0" algn="l">
                        <a:lnSpc>
                          <a:spcPct val="200000"/>
                        </a:lnSpc>
                        <a:spcBef>
                          <a:spcPts val="0"/>
                        </a:spcBef>
                        <a:spcAft>
                          <a:spcPts val="0"/>
                        </a:spcAft>
                      </a:pPr>
                      <a:r>
                        <a:rPr lang="en-US" sz="900" dirty="0">
                          <a:effectLst/>
                        </a:rPr>
                        <a:t>0.826</a:t>
                      </a:r>
                      <a:endParaRPr lang="en-US" sz="1000" dirty="0">
                        <a:effectLst/>
                      </a:endParaRPr>
                    </a:p>
                    <a:p>
                      <a:pPr marL="0" marR="0" indent="0" algn="l">
                        <a:lnSpc>
                          <a:spcPct val="200000"/>
                        </a:lnSpc>
                        <a:spcBef>
                          <a:spcPts val="0"/>
                        </a:spcBef>
                        <a:spcAft>
                          <a:spcPts val="0"/>
                        </a:spcAft>
                      </a:pPr>
                      <a:r>
                        <a:rPr lang="en-US" sz="900" dirty="0">
                          <a:effectLst/>
                        </a:rPr>
                        <a:t>0.008***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75" marR="62075" marT="0" marB="0"/>
                </a:tc>
                <a:extLst>
                  <a:ext uri="{0D108BD9-81ED-4DB2-BD59-A6C34878D82A}">
                    <a16:rowId xmlns:a16="http://schemas.microsoft.com/office/drawing/2014/main" val="52867102"/>
                  </a:ext>
                </a:extLst>
              </a:tr>
            </a:tbl>
          </a:graphicData>
        </a:graphic>
      </p:graphicFrame>
    </p:spTree>
    <p:extLst>
      <p:ext uri="{BB962C8B-B14F-4D97-AF65-F5344CB8AC3E}">
        <p14:creationId xmlns:p14="http://schemas.microsoft.com/office/powerpoint/2010/main" val="1698912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7233070" cy="369332"/>
          </a:xfrm>
          <a:prstGeom prst="rect">
            <a:avLst/>
          </a:prstGeom>
        </p:spPr>
        <p:txBody>
          <a:bodyPr wrap="none">
            <a:spAutoFit/>
          </a:bodyPr>
          <a:lstStyle/>
          <a:p>
            <a:r>
              <a:rPr lang="en-US" b="1" dirty="0">
                <a:solidFill>
                  <a:srgbClr val="FF0000"/>
                </a:solidFill>
              </a:rPr>
              <a:t>Test for cross-sectional dependence and slope homogeneity</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6" name="Content Placeholder 5">
            <a:extLst>
              <a:ext uri="{FF2B5EF4-FFF2-40B4-BE49-F238E27FC236}">
                <a16:creationId xmlns:a16="http://schemas.microsoft.com/office/drawing/2014/main" id="{19A059DD-A4C1-4256-B922-C593A2322D52}"/>
              </a:ext>
            </a:extLst>
          </p:cNvPr>
          <p:cNvGraphicFramePr>
            <a:graphicFrameLocks noGrp="1"/>
          </p:cNvGraphicFramePr>
          <p:nvPr>
            <p:ph sz="quarter" idx="1"/>
            <p:extLst>
              <p:ext uri="{D42A27DB-BD31-4B8C-83A1-F6EECF244321}">
                <p14:modId xmlns:p14="http://schemas.microsoft.com/office/powerpoint/2010/main" val="3704121683"/>
              </p:ext>
            </p:extLst>
          </p:nvPr>
        </p:nvGraphicFramePr>
        <p:xfrm>
          <a:off x="152400" y="3323209"/>
          <a:ext cx="8991600" cy="1254063"/>
        </p:xfrm>
        <a:graphic>
          <a:graphicData uri="http://schemas.openxmlformats.org/drawingml/2006/table">
            <a:tbl>
              <a:tblPr firstRow="1" firstCol="1" bandRow="1">
                <a:tableStyleId>{5C22544A-7EE6-4342-B048-85BDC9FD1C3A}</a:tableStyleId>
              </a:tblPr>
              <a:tblGrid>
                <a:gridCol w="1007059">
                  <a:extLst>
                    <a:ext uri="{9D8B030D-6E8A-4147-A177-3AD203B41FA5}">
                      <a16:colId xmlns:a16="http://schemas.microsoft.com/office/drawing/2014/main" val="3578691415"/>
                    </a:ext>
                  </a:extLst>
                </a:gridCol>
                <a:gridCol w="713933">
                  <a:extLst>
                    <a:ext uri="{9D8B030D-6E8A-4147-A177-3AD203B41FA5}">
                      <a16:colId xmlns:a16="http://schemas.microsoft.com/office/drawing/2014/main" val="3256170546"/>
                    </a:ext>
                  </a:extLst>
                </a:gridCol>
                <a:gridCol w="897362">
                  <a:extLst>
                    <a:ext uri="{9D8B030D-6E8A-4147-A177-3AD203B41FA5}">
                      <a16:colId xmlns:a16="http://schemas.microsoft.com/office/drawing/2014/main" val="984124160"/>
                    </a:ext>
                  </a:extLst>
                </a:gridCol>
                <a:gridCol w="611428">
                  <a:extLst>
                    <a:ext uri="{9D8B030D-6E8A-4147-A177-3AD203B41FA5}">
                      <a16:colId xmlns:a16="http://schemas.microsoft.com/office/drawing/2014/main" val="1084857637"/>
                    </a:ext>
                  </a:extLst>
                </a:gridCol>
                <a:gridCol w="870387">
                  <a:extLst>
                    <a:ext uri="{9D8B030D-6E8A-4147-A177-3AD203B41FA5}">
                      <a16:colId xmlns:a16="http://schemas.microsoft.com/office/drawing/2014/main" val="2174761264"/>
                    </a:ext>
                  </a:extLst>
                </a:gridCol>
                <a:gridCol w="589849">
                  <a:extLst>
                    <a:ext uri="{9D8B030D-6E8A-4147-A177-3AD203B41FA5}">
                      <a16:colId xmlns:a16="http://schemas.microsoft.com/office/drawing/2014/main" val="404222880"/>
                    </a:ext>
                  </a:extLst>
                </a:gridCol>
                <a:gridCol w="863193">
                  <a:extLst>
                    <a:ext uri="{9D8B030D-6E8A-4147-A177-3AD203B41FA5}">
                      <a16:colId xmlns:a16="http://schemas.microsoft.com/office/drawing/2014/main" val="123475317"/>
                    </a:ext>
                  </a:extLst>
                </a:gridCol>
                <a:gridCol w="710336">
                  <a:extLst>
                    <a:ext uri="{9D8B030D-6E8A-4147-A177-3AD203B41FA5}">
                      <a16:colId xmlns:a16="http://schemas.microsoft.com/office/drawing/2014/main" val="3993992457"/>
                    </a:ext>
                  </a:extLst>
                </a:gridCol>
                <a:gridCol w="793060">
                  <a:extLst>
                    <a:ext uri="{9D8B030D-6E8A-4147-A177-3AD203B41FA5}">
                      <a16:colId xmlns:a16="http://schemas.microsoft.com/office/drawing/2014/main" val="1842891898"/>
                    </a:ext>
                  </a:extLst>
                </a:gridCol>
                <a:gridCol w="712135">
                  <a:extLst>
                    <a:ext uri="{9D8B030D-6E8A-4147-A177-3AD203B41FA5}">
                      <a16:colId xmlns:a16="http://schemas.microsoft.com/office/drawing/2014/main" val="3308354073"/>
                    </a:ext>
                  </a:extLst>
                </a:gridCol>
                <a:gridCol w="935127">
                  <a:extLst>
                    <a:ext uri="{9D8B030D-6E8A-4147-A177-3AD203B41FA5}">
                      <a16:colId xmlns:a16="http://schemas.microsoft.com/office/drawing/2014/main" val="697859516"/>
                    </a:ext>
                  </a:extLst>
                </a:gridCol>
                <a:gridCol w="287731">
                  <a:extLst>
                    <a:ext uri="{9D8B030D-6E8A-4147-A177-3AD203B41FA5}">
                      <a16:colId xmlns:a16="http://schemas.microsoft.com/office/drawing/2014/main" val="301576559"/>
                    </a:ext>
                  </a:extLst>
                </a:gridCol>
              </a:tblGrid>
              <a:tr h="222547">
                <a:tc gridSpan="3">
                  <a:txBody>
                    <a:bodyPr/>
                    <a:lstStyle/>
                    <a:p>
                      <a:pPr marL="0" marR="0" indent="0" algn="l">
                        <a:lnSpc>
                          <a:spcPct val="200000"/>
                        </a:lnSpc>
                        <a:spcBef>
                          <a:spcPts val="0"/>
                        </a:spcBef>
                        <a:spcAft>
                          <a:spcPts val="0"/>
                        </a:spcAft>
                      </a:pPr>
                      <a:r>
                        <a:rPr lang="en-US" sz="900">
                          <a:effectLst/>
                        </a:rPr>
                        <a:t>Panel A: Full Sample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hMerge="1">
                  <a:txBody>
                    <a:bodyPr/>
                    <a:lstStyle/>
                    <a:p>
                      <a:endParaRPr lang="en-US"/>
                    </a:p>
                  </a:txBody>
                  <a:tcPr/>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B: HI Economies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C: UMI Economies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900">
                          <a:effectLst/>
                        </a:rPr>
                        <a:t>Panel D: LMI Economies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hMerge="1">
                  <a:txBody>
                    <a:bodyPr/>
                    <a:lstStyle/>
                    <a:p>
                      <a:endParaRPr lang="en-US"/>
                    </a:p>
                  </a:txBody>
                  <a:tcPr/>
                </a:tc>
                <a:tc gridSpan="3">
                  <a:txBody>
                    <a:bodyPr/>
                    <a:lstStyle/>
                    <a:p>
                      <a:pPr marL="0" marR="0" indent="0" algn="l">
                        <a:lnSpc>
                          <a:spcPct val="200000"/>
                        </a:lnSpc>
                        <a:spcBef>
                          <a:spcPts val="0"/>
                        </a:spcBef>
                        <a:spcAft>
                          <a:spcPts val="0"/>
                        </a:spcAft>
                      </a:pPr>
                      <a:r>
                        <a:rPr lang="en-US" sz="900">
                          <a:effectLst/>
                        </a:rPr>
                        <a:t>Panel E: LI Economies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4157144"/>
                  </a:ext>
                </a:extLst>
              </a:tr>
              <a:tr h="222547">
                <a:tc>
                  <a:txBody>
                    <a:bodyPr/>
                    <a:lstStyle/>
                    <a:p>
                      <a:pPr marL="0" marR="0" indent="0" algn="l">
                        <a:lnSpc>
                          <a:spcPct val="200000"/>
                        </a:lnSpc>
                        <a:spcBef>
                          <a:spcPts val="0"/>
                        </a:spcBef>
                        <a:spcAft>
                          <a:spcPts val="0"/>
                        </a:spcAft>
                      </a:pPr>
                      <a:r>
                        <a:rPr lang="en-US" sz="900">
                          <a:effectLst/>
                        </a:rPr>
                        <a:t>Test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p-value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p-value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p-value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p-value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p-value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extLst>
                  <a:ext uri="{0D108BD9-81ED-4DB2-BD59-A6C34878D82A}">
                    <a16:rowId xmlns:a16="http://schemas.microsoft.com/office/drawing/2014/main" val="3371162488"/>
                  </a:ext>
                </a:extLst>
              </a:tr>
              <a:tr h="482139">
                <a:tc>
                  <a:txBody>
                    <a:bodyPr/>
                    <a:lstStyle/>
                    <a:p>
                      <a:pPr marL="0" marR="0" indent="0" algn="l">
                        <a:lnSpc>
                          <a:spcPct val="200000"/>
                        </a:lnSpc>
                        <a:spcBef>
                          <a:spcPts val="0"/>
                        </a:spcBef>
                        <a:spcAft>
                          <a:spcPts val="0"/>
                        </a:spcAft>
                      </a:pPr>
                      <a:r>
                        <a:rPr lang="en-US" sz="900">
                          <a:effectLst/>
                        </a:rPr>
                        <a:t>Delta tilde</a:t>
                      </a:r>
                    </a:p>
                    <a:p>
                      <a:pPr marL="0" marR="0" indent="0" algn="l">
                        <a:lnSpc>
                          <a:spcPct val="200000"/>
                        </a:lnSpc>
                        <a:spcBef>
                          <a:spcPts val="0"/>
                        </a:spcBef>
                        <a:spcAft>
                          <a:spcPts val="0"/>
                        </a:spcAft>
                      </a:pPr>
                      <a:r>
                        <a:rPr lang="en-US" sz="900">
                          <a:effectLst/>
                        </a:rPr>
                        <a:t>Adj Delta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-6.939</a:t>
                      </a:r>
                    </a:p>
                    <a:p>
                      <a:pPr marL="0" marR="0" indent="0" algn="l">
                        <a:lnSpc>
                          <a:spcPct val="200000"/>
                        </a:lnSpc>
                        <a:spcBef>
                          <a:spcPts val="0"/>
                        </a:spcBef>
                        <a:spcAft>
                          <a:spcPts val="0"/>
                        </a:spcAft>
                      </a:pPr>
                      <a:r>
                        <a:rPr lang="en-US" sz="900">
                          <a:effectLst/>
                        </a:rPr>
                        <a:t>-8.356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0.000***</a:t>
                      </a:r>
                    </a:p>
                    <a:p>
                      <a:pPr marL="0" marR="0" indent="0" algn="l">
                        <a:lnSpc>
                          <a:spcPct val="200000"/>
                        </a:lnSpc>
                        <a:spcBef>
                          <a:spcPts val="0"/>
                        </a:spcBef>
                        <a:spcAft>
                          <a:spcPts val="0"/>
                        </a:spcAft>
                      </a:pPr>
                      <a:r>
                        <a:rPr lang="en-US" sz="900">
                          <a:effectLst/>
                        </a:rPr>
                        <a:t>0.000***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-3.006</a:t>
                      </a:r>
                    </a:p>
                    <a:p>
                      <a:pPr marL="0" marR="0" indent="0" algn="l">
                        <a:lnSpc>
                          <a:spcPct val="200000"/>
                        </a:lnSpc>
                        <a:spcBef>
                          <a:spcPts val="0"/>
                        </a:spcBef>
                        <a:spcAft>
                          <a:spcPts val="0"/>
                        </a:spcAft>
                      </a:pPr>
                      <a:r>
                        <a:rPr lang="en-US" sz="900">
                          <a:effectLst/>
                        </a:rPr>
                        <a:t>-3.619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0.003***</a:t>
                      </a:r>
                    </a:p>
                    <a:p>
                      <a:pPr marL="0" marR="0" indent="0" algn="l">
                        <a:lnSpc>
                          <a:spcPct val="200000"/>
                        </a:lnSpc>
                        <a:spcBef>
                          <a:spcPts val="0"/>
                        </a:spcBef>
                        <a:spcAft>
                          <a:spcPts val="0"/>
                        </a:spcAft>
                      </a:pPr>
                      <a:r>
                        <a:rPr lang="en-US" sz="900">
                          <a:effectLst/>
                        </a:rPr>
                        <a:t>0.000***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-4.883</a:t>
                      </a:r>
                    </a:p>
                    <a:p>
                      <a:pPr marL="0" marR="0" indent="0" algn="l">
                        <a:lnSpc>
                          <a:spcPct val="200000"/>
                        </a:lnSpc>
                        <a:spcBef>
                          <a:spcPts val="0"/>
                        </a:spcBef>
                        <a:spcAft>
                          <a:spcPts val="0"/>
                        </a:spcAft>
                      </a:pPr>
                      <a:r>
                        <a:rPr lang="en-US" sz="900">
                          <a:effectLst/>
                        </a:rPr>
                        <a:t>-5.879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0.000***</a:t>
                      </a:r>
                    </a:p>
                    <a:p>
                      <a:pPr marL="0" marR="0" indent="0" algn="l">
                        <a:lnSpc>
                          <a:spcPct val="200000"/>
                        </a:lnSpc>
                        <a:spcBef>
                          <a:spcPts val="0"/>
                        </a:spcBef>
                        <a:spcAft>
                          <a:spcPts val="0"/>
                        </a:spcAft>
                      </a:pPr>
                      <a:r>
                        <a:rPr lang="en-US" sz="900">
                          <a:effectLst/>
                        </a:rPr>
                        <a:t>0.000***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-3.979</a:t>
                      </a:r>
                    </a:p>
                    <a:p>
                      <a:pPr marL="0" marR="0" indent="0" algn="l">
                        <a:lnSpc>
                          <a:spcPct val="200000"/>
                        </a:lnSpc>
                        <a:spcBef>
                          <a:spcPts val="0"/>
                        </a:spcBef>
                        <a:spcAft>
                          <a:spcPts val="0"/>
                        </a:spcAft>
                      </a:pPr>
                      <a:r>
                        <a:rPr lang="en-US" sz="900">
                          <a:effectLst/>
                        </a:rPr>
                        <a:t>-4.792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0.000***</a:t>
                      </a:r>
                    </a:p>
                    <a:p>
                      <a:pPr marL="0" marR="0" indent="0" algn="l">
                        <a:lnSpc>
                          <a:spcPct val="200000"/>
                        </a:lnSpc>
                        <a:spcBef>
                          <a:spcPts val="0"/>
                        </a:spcBef>
                        <a:spcAft>
                          <a:spcPts val="0"/>
                        </a:spcAft>
                      </a:pPr>
                      <a:r>
                        <a:rPr lang="en-US" sz="900">
                          <a:effectLst/>
                        </a:rPr>
                        <a:t>0.000***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-2.479</a:t>
                      </a:r>
                    </a:p>
                    <a:p>
                      <a:pPr marL="0" marR="0" indent="0" algn="l">
                        <a:lnSpc>
                          <a:spcPct val="200000"/>
                        </a:lnSpc>
                        <a:spcBef>
                          <a:spcPts val="0"/>
                        </a:spcBef>
                        <a:spcAft>
                          <a:spcPts val="0"/>
                        </a:spcAft>
                      </a:pPr>
                      <a:r>
                        <a:rPr lang="en-US" sz="900">
                          <a:effectLst/>
                        </a:rPr>
                        <a:t>-2.985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a:effectLst/>
                        </a:rPr>
                        <a:t>0.013**</a:t>
                      </a:r>
                    </a:p>
                    <a:p>
                      <a:pPr marL="0" marR="0" indent="0" algn="l">
                        <a:lnSpc>
                          <a:spcPct val="200000"/>
                        </a:lnSpc>
                        <a:spcBef>
                          <a:spcPts val="0"/>
                        </a:spcBef>
                        <a:spcAft>
                          <a:spcPts val="0"/>
                        </a:spcAft>
                      </a:pPr>
                      <a:r>
                        <a:rPr lang="en-US" sz="900">
                          <a:effectLst/>
                        </a:rPr>
                        <a:t>0.003***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tc>
                  <a:txBody>
                    <a:bodyPr/>
                    <a:lstStyle/>
                    <a:p>
                      <a:pPr marL="0" marR="0" indent="0" algn="l">
                        <a:lnSpc>
                          <a:spcPct val="200000"/>
                        </a:lnSpc>
                        <a:spcBef>
                          <a:spcPts val="0"/>
                        </a:spcBef>
                        <a:spcAft>
                          <a:spcPts val="0"/>
                        </a:spcAft>
                      </a:pPr>
                      <a:r>
                        <a:rPr lang="en-US" sz="9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408" marR="58408" marT="0" marB="0"/>
                </a:tc>
                <a:extLst>
                  <a:ext uri="{0D108BD9-81ED-4DB2-BD59-A6C34878D82A}">
                    <a16:rowId xmlns:a16="http://schemas.microsoft.com/office/drawing/2014/main" val="756549566"/>
                  </a:ext>
                </a:extLst>
              </a:tr>
            </a:tbl>
          </a:graphicData>
        </a:graphic>
      </p:graphicFrame>
    </p:spTree>
    <p:extLst>
      <p:ext uri="{BB962C8B-B14F-4D97-AF65-F5344CB8AC3E}">
        <p14:creationId xmlns:p14="http://schemas.microsoft.com/office/powerpoint/2010/main" val="3554355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5227713" cy="369332"/>
          </a:xfrm>
          <a:prstGeom prst="rect">
            <a:avLst/>
          </a:prstGeom>
        </p:spPr>
        <p:txBody>
          <a:bodyPr wrap="none">
            <a:spAutoFit/>
          </a:bodyPr>
          <a:lstStyle/>
          <a:p>
            <a:r>
              <a:rPr lang="en-US" b="1" dirty="0">
                <a:solidFill>
                  <a:srgbClr val="FF0000"/>
                </a:solidFill>
              </a:rPr>
              <a:t>Test for Stationarity:  Panel Unit Root Test</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6" name="Content Placeholder 5">
            <a:extLst>
              <a:ext uri="{FF2B5EF4-FFF2-40B4-BE49-F238E27FC236}">
                <a16:creationId xmlns:a16="http://schemas.microsoft.com/office/drawing/2014/main" id="{04BE322B-C994-4925-8577-A92D75B0F607}"/>
              </a:ext>
            </a:extLst>
          </p:cNvPr>
          <p:cNvGraphicFramePr>
            <a:graphicFrameLocks noGrp="1"/>
          </p:cNvGraphicFramePr>
          <p:nvPr>
            <p:ph sz="quarter" idx="1"/>
            <p:extLst>
              <p:ext uri="{D42A27DB-BD31-4B8C-83A1-F6EECF244321}">
                <p14:modId xmlns:p14="http://schemas.microsoft.com/office/powerpoint/2010/main" val="2177764197"/>
              </p:ext>
            </p:extLst>
          </p:nvPr>
        </p:nvGraphicFramePr>
        <p:xfrm>
          <a:off x="18852" y="1787152"/>
          <a:ext cx="8839200" cy="2124964"/>
        </p:xfrm>
        <a:graphic>
          <a:graphicData uri="http://schemas.openxmlformats.org/drawingml/2006/table">
            <a:tbl>
              <a:tblPr firstRow="1" firstCol="1" bandRow="1">
                <a:tableStyleId>{5C22544A-7EE6-4342-B048-85BDC9FD1C3A}</a:tableStyleId>
              </a:tblPr>
              <a:tblGrid>
                <a:gridCol w="857402">
                  <a:extLst>
                    <a:ext uri="{9D8B030D-6E8A-4147-A177-3AD203B41FA5}">
                      <a16:colId xmlns:a16="http://schemas.microsoft.com/office/drawing/2014/main" val="3525917991"/>
                    </a:ext>
                  </a:extLst>
                </a:gridCol>
                <a:gridCol w="827349">
                  <a:extLst>
                    <a:ext uri="{9D8B030D-6E8A-4147-A177-3AD203B41FA5}">
                      <a16:colId xmlns:a16="http://schemas.microsoft.com/office/drawing/2014/main" val="392351706"/>
                    </a:ext>
                  </a:extLst>
                </a:gridCol>
                <a:gridCol w="777850">
                  <a:extLst>
                    <a:ext uri="{9D8B030D-6E8A-4147-A177-3AD203B41FA5}">
                      <a16:colId xmlns:a16="http://schemas.microsoft.com/office/drawing/2014/main" val="1274123778"/>
                    </a:ext>
                  </a:extLst>
                </a:gridCol>
                <a:gridCol w="776081">
                  <a:extLst>
                    <a:ext uri="{9D8B030D-6E8A-4147-A177-3AD203B41FA5}">
                      <a16:colId xmlns:a16="http://schemas.microsoft.com/office/drawing/2014/main" val="1652864965"/>
                    </a:ext>
                  </a:extLst>
                </a:gridCol>
                <a:gridCol w="777850">
                  <a:extLst>
                    <a:ext uri="{9D8B030D-6E8A-4147-A177-3AD203B41FA5}">
                      <a16:colId xmlns:a16="http://schemas.microsoft.com/office/drawing/2014/main" val="64588404"/>
                    </a:ext>
                  </a:extLst>
                </a:gridCol>
                <a:gridCol w="774313">
                  <a:extLst>
                    <a:ext uri="{9D8B030D-6E8A-4147-A177-3AD203B41FA5}">
                      <a16:colId xmlns:a16="http://schemas.microsoft.com/office/drawing/2014/main" val="3480119583"/>
                    </a:ext>
                  </a:extLst>
                </a:gridCol>
                <a:gridCol w="800832">
                  <a:extLst>
                    <a:ext uri="{9D8B030D-6E8A-4147-A177-3AD203B41FA5}">
                      <a16:colId xmlns:a16="http://schemas.microsoft.com/office/drawing/2014/main" val="3689475121"/>
                    </a:ext>
                  </a:extLst>
                </a:gridCol>
                <a:gridCol w="811438">
                  <a:extLst>
                    <a:ext uri="{9D8B030D-6E8A-4147-A177-3AD203B41FA5}">
                      <a16:colId xmlns:a16="http://schemas.microsoft.com/office/drawing/2014/main" val="4234953795"/>
                    </a:ext>
                  </a:extLst>
                </a:gridCol>
                <a:gridCol w="853867">
                  <a:extLst>
                    <a:ext uri="{9D8B030D-6E8A-4147-A177-3AD203B41FA5}">
                      <a16:colId xmlns:a16="http://schemas.microsoft.com/office/drawing/2014/main" val="3025925361"/>
                    </a:ext>
                  </a:extLst>
                </a:gridCol>
                <a:gridCol w="790225">
                  <a:extLst>
                    <a:ext uri="{9D8B030D-6E8A-4147-A177-3AD203B41FA5}">
                      <a16:colId xmlns:a16="http://schemas.microsoft.com/office/drawing/2014/main" val="3582773782"/>
                    </a:ext>
                  </a:extLst>
                </a:gridCol>
                <a:gridCol w="791993">
                  <a:extLst>
                    <a:ext uri="{9D8B030D-6E8A-4147-A177-3AD203B41FA5}">
                      <a16:colId xmlns:a16="http://schemas.microsoft.com/office/drawing/2014/main" val="1600041202"/>
                    </a:ext>
                  </a:extLst>
                </a:gridCol>
              </a:tblGrid>
              <a:tr h="208304">
                <a:tc>
                  <a:txBody>
                    <a:bodyPr/>
                    <a:lstStyle/>
                    <a:p>
                      <a:pPr marL="0" marR="0" indent="0" algn="ctr">
                        <a:lnSpc>
                          <a:spcPct val="200000"/>
                        </a:lnSpc>
                        <a:spcBef>
                          <a:spcPts val="0"/>
                        </a:spcBef>
                        <a:spcAft>
                          <a:spcPts val="0"/>
                        </a:spcAft>
                      </a:pPr>
                      <a:r>
                        <a:rPr lang="en-US" sz="800" dirty="0">
                          <a:effectLst/>
                        </a:rPr>
                        <a:t>CIPS </a:t>
                      </a:r>
                      <a:endPar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gridSpan="2">
                  <a:txBody>
                    <a:bodyPr/>
                    <a:lstStyle/>
                    <a:p>
                      <a:pPr marL="0" marR="0" indent="0" algn="ctr">
                        <a:lnSpc>
                          <a:spcPct val="200000"/>
                        </a:lnSpc>
                        <a:spcBef>
                          <a:spcPts val="0"/>
                        </a:spcBef>
                        <a:spcAft>
                          <a:spcPts val="0"/>
                        </a:spcAft>
                      </a:pPr>
                      <a:r>
                        <a:rPr lang="en-US" sz="800">
                          <a:effectLst/>
                        </a:rPr>
                        <a:t>Panel A: Full Sample</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ctr">
                        <a:lnSpc>
                          <a:spcPct val="200000"/>
                        </a:lnSpc>
                        <a:spcBef>
                          <a:spcPts val="0"/>
                        </a:spcBef>
                        <a:spcAft>
                          <a:spcPts val="0"/>
                        </a:spcAft>
                      </a:pPr>
                      <a:r>
                        <a:rPr lang="en-US" sz="800">
                          <a:effectLst/>
                        </a:rPr>
                        <a:t>Sub-Panel B: HI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ctr">
                        <a:lnSpc>
                          <a:spcPct val="200000"/>
                        </a:lnSpc>
                        <a:spcBef>
                          <a:spcPts val="0"/>
                        </a:spcBef>
                        <a:spcAft>
                          <a:spcPts val="0"/>
                        </a:spcAft>
                      </a:pPr>
                      <a:r>
                        <a:rPr lang="en-US" sz="800">
                          <a:effectLst/>
                        </a:rPr>
                        <a:t>Sub-Panel C:UMI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Sub-Panel D: LMI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Sub-Panel E: LI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extLst>
                  <a:ext uri="{0D108BD9-81ED-4DB2-BD59-A6C34878D82A}">
                    <a16:rowId xmlns:a16="http://schemas.microsoft.com/office/drawing/2014/main" val="3330170136"/>
                  </a:ext>
                </a:extLst>
              </a:tr>
              <a:tr h="1909151">
                <a:tc>
                  <a:txBody>
                    <a:bodyPr/>
                    <a:lstStyle/>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InAQI</a:t>
                      </a:r>
                      <a:endParaRPr lang="en-US" sz="900">
                        <a:effectLst/>
                      </a:endParaRPr>
                    </a:p>
                    <a:p>
                      <a:pPr marL="0" marR="0" indent="0" algn="l">
                        <a:lnSpc>
                          <a:spcPct val="200000"/>
                        </a:lnSpc>
                        <a:spcBef>
                          <a:spcPts val="0"/>
                        </a:spcBef>
                        <a:spcAft>
                          <a:spcPts val="0"/>
                        </a:spcAft>
                      </a:pPr>
                      <a:r>
                        <a:rPr lang="en-US" sz="800">
                          <a:effectLst/>
                        </a:rPr>
                        <a:t>InGDPPC¹</a:t>
                      </a:r>
                      <a:endParaRPr lang="en-US" sz="900">
                        <a:effectLst/>
                      </a:endParaRPr>
                    </a:p>
                    <a:p>
                      <a:pPr marL="0" marR="0" indent="0" algn="l">
                        <a:lnSpc>
                          <a:spcPct val="200000"/>
                        </a:lnSpc>
                        <a:spcBef>
                          <a:spcPts val="0"/>
                        </a:spcBef>
                        <a:spcAft>
                          <a:spcPts val="0"/>
                        </a:spcAft>
                      </a:pPr>
                      <a:r>
                        <a:rPr lang="en-US" sz="800">
                          <a:effectLst/>
                        </a:rPr>
                        <a:t>InGDPPC²</a:t>
                      </a:r>
                      <a:endParaRPr lang="en-US" sz="900">
                        <a:effectLst/>
                      </a:endParaRPr>
                    </a:p>
                    <a:p>
                      <a:pPr marL="0" marR="0" indent="0" algn="l">
                        <a:lnSpc>
                          <a:spcPct val="200000"/>
                        </a:lnSpc>
                        <a:spcBef>
                          <a:spcPts val="0"/>
                        </a:spcBef>
                        <a:spcAft>
                          <a:spcPts val="0"/>
                        </a:spcAft>
                      </a:pPr>
                      <a:r>
                        <a:rPr lang="en-US" sz="800">
                          <a:effectLst/>
                        </a:rPr>
                        <a:t>InLI</a:t>
                      </a:r>
                      <a:endParaRPr lang="en-US" sz="900">
                        <a:effectLst/>
                      </a:endParaRPr>
                    </a:p>
                    <a:p>
                      <a:pPr marL="0" marR="0" indent="0" algn="l">
                        <a:lnSpc>
                          <a:spcPct val="200000"/>
                        </a:lnSpc>
                        <a:spcBef>
                          <a:spcPts val="0"/>
                        </a:spcBef>
                        <a:spcAft>
                          <a:spcPts val="0"/>
                        </a:spcAft>
                      </a:pPr>
                      <a:r>
                        <a:rPr lang="en-US" sz="800">
                          <a:effectLst/>
                        </a:rPr>
                        <a:t>InRQ</a:t>
                      </a:r>
                      <a:endParaRPr lang="en-US" sz="900">
                        <a:effectLst/>
                      </a:endParaRPr>
                    </a:p>
                    <a:p>
                      <a:pPr marL="0" marR="0" indent="0" algn="l">
                        <a:lnSpc>
                          <a:spcPct val="200000"/>
                        </a:lnSpc>
                        <a:spcBef>
                          <a:spcPts val="0"/>
                        </a:spcBef>
                        <a:spcAft>
                          <a:spcPts val="0"/>
                        </a:spcAft>
                      </a:pPr>
                      <a:r>
                        <a:rPr lang="en-US" sz="800">
                          <a:effectLst/>
                        </a:rPr>
                        <a:t>InTO</a:t>
                      </a:r>
                      <a:endParaRPr lang="en-US" sz="900">
                        <a:effectLst/>
                      </a:endParaRPr>
                    </a:p>
                    <a:p>
                      <a:pPr marL="0" marR="0" indent="0" algn="l">
                        <a:lnSpc>
                          <a:spcPct val="200000"/>
                        </a:lnSpc>
                        <a:spcBef>
                          <a:spcPts val="0"/>
                        </a:spcBef>
                        <a:spcAft>
                          <a:spcPts val="0"/>
                        </a:spcAft>
                      </a:pPr>
                      <a:r>
                        <a:rPr lang="en-US" sz="800">
                          <a:effectLst/>
                        </a:rPr>
                        <a:t>InFDI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-2.597***</a:t>
                      </a:r>
                      <a:endParaRPr lang="en-US" sz="900">
                        <a:effectLst/>
                      </a:endParaRPr>
                    </a:p>
                    <a:p>
                      <a:pPr marL="0" marR="0" indent="0" algn="l">
                        <a:lnSpc>
                          <a:spcPct val="200000"/>
                        </a:lnSpc>
                        <a:spcBef>
                          <a:spcPts val="0"/>
                        </a:spcBef>
                        <a:spcAft>
                          <a:spcPts val="0"/>
                        </a:spcAft>
                      </a:pPr>
                      <a:r>
                        <a:rPr lang="en-US" sz="800">
                          <a:effectLst/>
                        </a:rPr>
                        <a:t>-2.422***</a:t>
                      </a:r>
                      <a:endParaRPr lang="en-US" sz="900">
                        <a:effectLst/>
                      </a:endParaRPr>
                    </a:p>
                    <a:p>
                      <a:pPr marL="0" marR="0" indent="0" algn="l">
                        <a:lnSpc>
                          <a:spcPct val="200000"/>
                        </a:lnSpc>
                        <a:spcBef>
                          <a:spcPts val="0"/>
                        </a:spcBef>
                        <a:spcAft>
                          <a:spcPts val="0"/>
                        </a:spcAft>
                      </a:pPr>
                      <a:r>
                        <a:rPr lang="en-US" sz="800">
                          <a:effectLst/>
                        </a:rPr>
                        <a:t>-2.272***</a:t>
                      </a:r>
                      <a:endParaRPr lang="en-US" sz="900">
                        <a:effectLst/>
                      </a:endParaRPr>
                    </a:p>
                    <a:p>
                      <a:pPr marL="0" marR="0" indent="0" algn="l">
                        <a:lnSpc>
                          <a:spcPct val="200000"/>
                        </a:lnSpc>
                        <a:spcBef>
                          <a:spcPts val="0"/>
                        </a:spcBef>
                        <a:spcAft>
                          <a:spcPts val="0"/>
                        </a:spcAft>
                      </a:pPr>
                      <a:r>
                        <a:rPr lang="en-US" sz="800">
                          <a:effectLst/>
                        </a:rPr>
                        <a:t>-2.382***</a:t>
                      </a:r>
                      <a:endParaRPr lang="en-US" sz="900">
                        <a:effectLst/>
                      </a:endParaRPr>
                    </a:p>
                    <a:p>
                      <a:pPr marL="0" marR="0" indent="0" algn="l">
                        <a:lnSpc>
                          <a:spcPct val="200000"/>
                        </a:lnSpc>
                        <a:spcBef>
                          <a:spcPts val="0"/>
                        </a:spcBef>
                        <a:spcAft>
                          <a:spcPts val="0"/>
                        </a:spcAft>
                      </a:pPr>
                      <a:r>
                        <a:rPr lang="en-US" sz="800">
                          <a:effectLst/>
                        </a:rPr>
                        <a:t>-2.499***</a:t>
                      </a:r>
                      <a:endParaRPr lang="en-US" sz="900">
                        <a:effectLst/>
                      </a:endParaRPr>
                    </a:p>
                    <a:p>
                      <a:pPr marL="0" marR="0" indent="0" algn="l">
                        <a:lnSpc>
                          <a:spcPct val="200000"/>
                        </a:lnSpc>
                        <a:spcBef>
                          <a:spcPts val="0"/>
                        </a:spcBef>
                        <a:spcAft>
                          <a:spcPts val="0"/>
                        </a:spcAft>
                      </a:pPr>
                      <a:r>
                        <a:rPr lang="en-US" sz="800">
                          <a:effectLst/>
                        </a:rPr>
                        <a:t>-1.971*</a:t>
                      </a:r>
                      <a:endParaRPr lang="en-US" sz="900">
                        <a:effectLst/>
                      </a:endParaRPr>
                    </a:p>
                    <a:p>
                      <a:pPr marL="0" marR="0" indent="0" algn="l">
                        <a:lnSpc>
                          <a:spcPct val="200000"/>
                        </a:lnSpc>
                        <a:spcBef>
                          <a:spcPts val="0"/>
                        </a:spcBef>
                        <a:spcAft>
                          <a:spcPts val="0"/>
                        </a:spcAft>
                      </a:pPr>
                      <a:r>
                        <a:rPr lang="en-US" sz="800">
                          <a:effectLst/>
                        </a:rPr>
                        <a:t>-3.410***</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-4.208***</a:t>
                      </a:r>
                      <a:endParaRPr lang="en-US" sz="900">
                        <a:effectLst/>
                      </a:endParaRPr>
                    </a:p>
                    <a:p>
                      <a:pPr marL="0" marR="0" indent="0" algn="l">
                        <a:lnSpc>
                          <a:spcPct val="200000"/>
                        </a:lnSpc>
                        <a:spcBef>
                          <a:spcPts val="0"/>
                        </a:spcBef>
                        <a:spcAft>
                          <a:spcPts val="0"/>
                        </a:spcAft>
                      </a:pPr>
                      <a:r>
                        <a:rPr lang="en-US" sz="800">
                          <a:effectLst/>
                        </a:rPr>
                        <a:t>-4.317***</a:t>
                      </a:r>
                      <a:endParaRPr lang="en-US" sz="900">
                        <a:effectLst/>
                      </a:endParaRPr>
                    </a:p>
                    <a:p>
                      <a:pPr marL="0" marR="0" indent="0" algn="l">
                        <a:lnSpc>
                          <a:spcPct val="200000"/>
                        </a:lnSpc>
                        <a:spcBef>
                          <a:spcPts val="0"/>
                        </a:spcBef>
                        <a:spcAft>
                          <a:spcPts val="0"/>
                        </a:spcAft>
                      </a:pPr>
                      <a:r>
                        <a:rPr lang="en-US" sz="800">
                          <a:effectLst/>
                        </a:rPr>
                        <a:t>-4.199***</a:t>
                      </a:r>
                      <a:endParaRPr lang="en-US" sz="900">
                        <a:effectLst/>
                      </a:endParaRPr>
                    </a:p>
                    <a:p>
                      <a:pPr marL="0" marR="0" indent="0" algn="l">
                        <a:lnSpc>
                          <a:spcPct val="200000"/>
                        </a:lnSpc>
                        <a:spcBef>
                          <a:spcPts val="0"/>
                        </a:spcBef>
                        <a:spcAft>
                          <a:spcPts val="0"/>
                        </a:spcAft>
                      </a:pPr>
                      <a:r>
                        <a:rPr lang="en-US" sz="800">
                          <a:effectLst/>
                        </a:rPr>
                        <a:t>-5.133***</a:t>
                      </a:r>
                      <a:endParaRPr lang="en-US" sz="900">
                        <a:effectLst/>
                      </a:endParaRPr>
                    </a:p>
                    <a:p>
                      <a:pPr marL="0" marR="0" indent="0" algn="l">
                        <a:lnSpc>
                          <a:spcPct val="200000"/>
                        </a:lnSpc>
                        <a:spcBef>
                          <a:spcPts val="0"/>
                        </a:spcBef>
                        <a:spcAft>
                          <a:spcPts val="0"/>
                        </a:spcAft>
                      </a:pPr>
                      <a:r>
                        <a:rPr lang="en-US" sz="800">
                          <a:effectLst/>
                        </a:rPr>
                        <a:t>-5.215***</a:t>
                      </a:r>
                      <a:endParaRPr lang="en-US" sz="900">
                        <a:effectLst/>
                      </a:endParaRPr>
                    </a:p>
                    <a:p>
                      <a:pPr marL="0" marR="0" indent="0" algn="l">
                        <a:lnSpc>
                          <a:spcPct val="200000"/>
                        </a:lnSpc>
                        <a:spcBef>
                          <a:spcPts val="0"/>
                        </a:spcBef>
                        <a:spcAft>
                          <a:spcPts val="0"/>
                        </a:spcAft>
                      </a:pPr>
                      <a:r>
                        <a:rPr lang="en-US" sz="800">
                          <a:effectLst/>
                        </a:rPr>
                        <a:t>-5.011***</a:t>
                      </a:r>
                      <a:endParaRPr lang="en-US" sz="900">
                        <a:effectLst/>
                      </a:endParaRPr>
                    </a:p>
                    <a:p>
                      <a:pPr marL="0" marR="0" indent="0" algn="l">
                        <a:lnSpc>
                          <a:spcPct val="200000"/>
                        </a:lnSpc>
                        <a:spcBef>
                          <a:spcPts val="0"/>
                        </a:spcBef>
                        <a:spcAft>
                          <a:spcPts val="0"/>
                        </a:spcAft>
                      </a:pPr>
                      <a:r>
                        <a:rPr lang="en-US" sz="800">
                          <a:effectLst/>
                        </a:rPr>
                        <a:t>-5.512***</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-5.355***</a:t>
                      </a:r>
                      <a:endParaRPr lang="en-US" sz="900">
                        <a:effectLst/>
                      </a:endParaRPr>
                    </a:p>
                    <a:p>
                      <a:pPr marL="0" marR="0" indent="0" algn="l">
                        <a:lnSpc>
                          <a:spcPct val="200000"/>
                        </a:lnSpc>
                        <a:spcBef>
                          <a:spcPts val="0"/>
                        </a:spcBef>
                        <a:spcAft>
                          <a:spcPts val="0"/>
                        </a:spcAft>
                      </a:pPr>
                      <a:r>
                        <a:rPr lang="en-US" sz="800">
                          <a:effectLst/>
                        </a:rPr>
                        <a:t>-1.947***</a:t>
                      </a:r>
                      <a:endParaRPr lang="en-US" sz="900">
                        <a:effectLst/>
                      </a:endParaRPr>
                    </a:p>
                    <a:p>
                      <a:pPr marL="0" marR="0" indent="0" algn="l">
                        <a:lnSpc>
                          <a:spcPct val="200000"/>
                        </a:lnSpc>
                        <a:spcBef>
                          <a:spcPts val="0"/>
                        </a:spcBef>
                        <a:spcAft>
                          <a:spcPts val="0"/>
                        </a:spcAft>
                      </a:pPr>
                      <a:r>
                        <a:rPr lang="en-US" sz="800">
                          <a:effectLst/>
                        </a:rPr>
                        <a:t>-1.828***</a:t>
                      </a:r>
                      <a:endParaRPr lang="en-US" sz="900">
                        <a:effectLst/>
                      </a:endParaRPr>
                    </a:p>
                    <a:p>
                      <a:pPr marL="0" marR="0" indent="0" algn="l">
                        <a:lnSpc>
                          <a:spcPct val="200000"/>
                        </a:lnSpc>
                        <a:spcBef>
                          <a:spcPts val="0"/>
                        </a:spcBef>
                        <a:spcAft>
                          <a:spcPts val="0"/>
                        </a:spcAft>
                      </a:pPr>
                      <a:r>
                        <a:rPr lang="en-US" sz="800">
                          <a:effectLst/>
                        </a:rPr>
                        <a:t>-1.427*</a:t>
                      </a:r>
                      <a:endParaRPr lang="en-US" sz="900">
                        <a:effectLst/>
                      </a:endParaRPr>
                    </a:p>
                    <a:p>
                      <a:pPr marL="0" marR="0" indent="0" algn="l">
                        <a:lnSpc>
                          <a:spcPct val="200000"/>
                        </a:lnSpc>
                        <a:spcBef>
                          <a:spcPts val="0"/>
                        </a:spcBef>
                        <a:spcAft>
                          <a:spcPts val="0"/>
                        </a:spcAft>
                      </a:pPr>
                      <a:r>
                        <a:rPr lang="en-US" sz="800">
                          <a:effectLst/>
                        </a:rPr>
                        <a:t>-2.821***</a:t>
                      </a:r>
                      <a:endParaRPr lang="en-US" sz="900">
                        <a:effectLst/>
                      </a:endParaRPr>
                    </a:p>
                    <a:p>
                      <a:pPr marL="0" marR="0" indent="0" algn="l">
                        <a:lnSpc>
                          <a:spcPct val="200000"/>
                        </a:lnSpc>
                        <a:spcBef>
                          <a:spcPts val="0"/>
                        </a:spcBef>
                        <a:spcAft>
                          <a:spcPts val="0"/>
                        </a:spcAft>
                      </a:pPr>
                      <a:r>
                        <a:rPr lang="en-US" sz="800">
                          <a:effectLst/>
                        </a:rPr>
                        <a:t>-1.104**</a:t>
                      </a:r>
                      <a:endParaRPr lang="en-US" sz="900">
                        <a:effectLst/>
                      </a:endParaRPr>
                    </a:p>
                    <a:p>
                      <a:pPr marL="0" marR="0" indent="0" algn="l">
                        <a:lnSpc>
                          <a:spcPct val="200000"/>
                        </a:lnSpc>
                        <a:spcBef>
                          <a:spcPts val="0"/>
                        </a:spcBef>
                        <a:spcAft>
                          <a:spcPts val="0"/>
                        </a:spcAft>
                      </a:pPr>
                      <a:r>
                        <a:rPr lang="en-US" sz="800">
                          <a:effectLst/>
                        </a:rPr>
                        <a:t>4.204***</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-3.665***</a:t>
                      </a:r>
                      <a:endParaRPr lang="en-US" sz="900">
                        <a:effectLst/>
                      </a:endParaRPr>
                    </a:p>
                    <a:p>
                      <a:pPr marL="0" marR="0" indent="0" algn="l">
                        <a:lnSpc>
                          <a:spcPct val="200000"/>
                        </a:lnSpc>
                        <a:spcBef>
                          <a:spcPts val="0"/>
                        </a:spcBef>
                        <a:spcAft>
                          <a:spcPts val="0"/>
                        </a:spcAft>
                      </a:pPr>
                      <a:r>
                        <a:rPr lang="en-US" sz="800">
                          <a:effectLst/>
                        </a:rPr>
                        <a:t>-4.285***</a:t>
                      </a:r>
                      <a:endParaRPr lang="en-US" sz="900">
                        <a:effectLst/>
                      </a:endParaRPr>
                    </a:p>
                    <a:p>
                      <a:pPr marL="0" marR="0" indent="0" algn="l">
                        <a:lnSpc>
                          <a:spcPct val="200000"/>
                        </a:lnSpc>
                        <a:spcBef>
                          <a:spcPts val="0"/>
                        </a:spcBef>
                        <a:spcAft>
                          <a:spcPts val="0"/>
                        </a:spcAft>
                      </a:pPr>
                      <a:r>
                        <a:rPr lang="en-US" sz="800">
                          <a:effectLst/>
                        </a:rPr>
                        <a:t>-4.156***</a:t>
                      </a:r>
                      <a:endParaRPr lang="en-US" sz="900">
                        <a:effectLst/>
                      </a:endParaRPr>
                    </a:p>
                    <a:p>
                      <a:pPr marL="0" marR="0" indent="0" algn="l">
                        <a:lnSpc>
                          <a:spcPct val="200000"/>
                        </a:lnSpc>
                        <a:spcBef>
                          <a:spcPts val="0"/>
                        </a:spcBef>
                        <a:spcAft>
                          <a:spcPts val="0"/>
                        </a:spcAft>
                      </a:pPr>
                      <a:r>
                        <a:rPr lang="en-US" sz="800">
                          <a:effectLst/>
                        </a:rPr>
                        <a:t>-4.569***</a:t>
                      </a:r>
                      <a:endParaRPr lang="en-US" sz="900">
                        <a:effectLst/>
                      </a:endParaRPr>
                    </a:p>
                    <a:p>
                      <a:pPr marL="0" marR="0" indent="0" algn="l">
                        <a:lnSpc>
                          <a:spcPct val="200000"/>
                        </a:lnSpc>
                        <a:spcBef>
                          <a:spcPts val="0"/>
                        </a:spcBef>
                        <a:spcAft>
                          <a:spcPts val="0"/>
                        </a:spcAft>
                      </a:pPr>
                      <a:r>
                        <a:rPr lang="en-US" sz="800">
                          <a:effectLst/>
                        </a:rPr>
                        <a:t>-5.726***</a:t>
                      </a:r>
                      <a:endParaRPr lang="en-US" sz="900">
                        <a:effectLst/>
                      </a:endParaRPr>
                    </a:p>
                    <a:p>
                      <a:pPr marL="0" marR="0" indent="0" algn="l">
                        <a:lnSpc>
                          <a:spcPct val="200000"/>
                        </a:lnSpc>
                        <a:spcBef>
                          <a:spcPts val="0"/>
                        </a:spcBef>
                        <a:spcAft>
                          <a:spcPts val="0"/>
                        </a:spcAft>
                      </a:pPr>
                      <a:r>
                        <a:rPr lang="en-US" sz="800">
                          <a:effectLst/>
                        </a:rPr>
                        <a:t>-4.002***</a:t>
                      </a:r>
                      <a:endParaRPr lang="en-US" sz="900">
                        <a:effectLst/>
                      </a:endParaRPr>
                    </a:p>
                    <a:p>
                      <a:pPr marL="0" marR="0" indent="0" algn="l">
                        <a:lnSpc>
                          <a:spcPct val="200000"/>
                        </a:lnSpc>
                        <a:spcBef>
                          <a:spcPts val="0"/>
                        </a:spcBef>
                        <a:spcAft>
                          <a:spcPts val="0"/>
                        </a:spcAft>
                      </a:pPr>
                      <a:r>
                        <a:rPr lang="en-US" sz="800">
                          <a:effectLst/>
                        </a:rPr>
                        <a:t>-5.659***</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-1.362***</a:t>
                      </a:r>
                      <a:endParaRPr lang="en-US" sz="900">
                        <a:effectLst/>
                      </a:endParaRPr>
                    </a:p>
                    <a:p>
                      <a:pPr marL="0" marR="0" indent="0" algn="l">
                        <a:lnSpc>
                          <a:spcPct val="200000"/>
                        </a:lnSpc>
                        <a:spcBef>
                          <a:spcPts val="0"/>
                        </a:spcBef>
                        <a:spcAft>
                          <a:spcPts val="0"/>
                        </a:spcAft>
                      </a:pPr>
                      <a:r>
                        <a:rPr lang="en-US" sz="800">
                          <a:effectLst/>
                        </a:rPr>
                        <a:t>-2.204***</a:t>
                      </a:r>
                      <a:endParaRPr lang="en-US" sz="900">
                        <a:effectLst/>
                      </a:endParaRPr>
                    </a:p>
                    <a:p>
                      <a:pPr marL="0" marR="0" indent="0" algn="l">
                        <a:lnSpc>
                          <a:spcPct val="200000"/>
                        </a:lnSpc>
                        <a:spcBef>
                          <a:spcPts val="0"/>
                        </a:spcBef>
                        <a:spcAft>
                          <a:spcPts val="0"/>
                        </a:spcAft>
                      </a:pPr>
                      <a:r>
                        <a:rPr lang="en-US" sz="800">
                          <a:effectLst/>
                        </a:rPr>
                        <a:t>-.2274***</a:t>
                      </a:r>
                      <a:endParaRPr lang="en-US" sz="900">
                        <a:effectLst/>
                      </a:endParaRPr>
                    </a:p>
                    <a:p>
                      <a:pPr marL="0" marR="0" indent="0" algn="l">
                        <a:lnSpc>
                          <a:spcPct val="200000"/>
                        </a:lnSpc>
                        <a:spcBef>
                          <a:spcPts val="0"/>
                        </a:spcBef>
                        <a:spcAft>
                          <a:spcPts val="0"/>
                        </a:spcAft>
                      </a:pPr>
                      <a:r>
                        <a:rPr lang="en-US" sz="800">
                          <a:effectLst/>
                        </a:rPr>
                        <a:t>-2.292***</a:t>
                      </a:r>
                      <a:endParaRPr lang="en-US" sz="900">
                        <a:effectLst/>
                      </a:endParaRPr>
                    </a:p>
                    <a:p>
                      <a:pPr marL="0" marR="0" indent="0" algn="l">
                        <a:lnSpc>
                          <a:spcPct val="200000"/>
                        </a:lnSpc>
                        <a:spcBef>
                          <a:spcPts val="0"/>
                        </a:spcBef>
                        <a:spcAft>
                          <a:spcPts val="0"/>
                        </a:spcAft>
                      </a:pPr>
                      <a:r>
                        <a:rPr lang="en-US" sz="800">
                          <a:effectLst/>
                        </a:rPr>
                        <a:t>-2.063**</a:t>
                      </a:r>
                      <a:endParaRPr lang="en-US" sz="900">
                        <a:effectLst/>
                      </a:endParaRPr>
                    </a:p>
                    <a:p>
                      <a:pPr marL="0" marR="0" indent="0" algn="l">
                        <a:lnSpc>
                          <a:spcPct val="200000"/>
                        </a:lnSpc>
                        <a:spcBef>
                          <a:spcPts val="0"/>
                        </a:spcBef>
                        <a:spcAft>
                          <a:spcPts val="0"/>
                        </a:spcAft>
                      </a:pPr>
                      <a:r>
                        <a:rPr lang="en-US" sz="800">
                          <a:effectLst/>
                        </a:rPr>
                        <a:t>-1.954*</a:t>
                      </a:r>
                      <a:endParaRPr lang="en-US" sz="900">
                        <a:effectLst/>
                      </a:endParaRPr>
                    </a:p>
                    <a:p>
                      <a:pPr marL="0" marR="0" indent="0" algn="l">
                        <a:lnSpc>
                          <a:spcPct val="200000"/>
                        </a:lnSpc>
                        <a:spcBef>
                          <a:spcPts val="0"/>
                        </a:spcBef>
                        <a:spcAft>
                          <a:spcPts val="0"/>
                        </a:spcAft>
                      </a:pPr>
                      <a:r>
                        <a:rPr lang="en-US" sz="800">
                          <a:effectLst/>
                        </a:rPr>
                        <a:t>-3.388***</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-4.876***</a:t>
                      </a:r>
                      <a:endParaRPr lang="en-US" sz="900">
                        <a:effectLst/>
                      </a:endParaRPr>
                    </a:p>
                    <a:p>
                      <a:pPr marL="0" marR="0" indent="0" algn="l">
                        <a:lnSpc>
                          <a:spcPct val="200000"/>
                        </a:lnSpc>
                        <a:spcBef>
                          <a:spcPts val="0"/>
                        </a:spcBef>
                        <a:spcAft>
                          <a:spcPts val="0"/>
                        </a:spcAft>
                      </a:pPr>
                      <a:r>
                        <a:rPr lang="en-US" sz="800">
                          <a:effectLst/>
                        </a:rPr>
                        <a:t>-4.035***</a:t>
                      </a:r>
                      <a:endParaRPr lang="en-US" sz="900">
                        <a:effectLst/>
                      </a:endParaRPr>
                    </a:p>
                    <a:p>
                      <a:pPr marL="0" marR="0" indent="0" algn="l">
                        <a:lnSpc>
                          <a:spcPct val="200000"/>
                        </a:lnSpc>
                        <a:spcBef>
                          <a:spcPts val="0"/>
                        </a:spcBef>
                        <a:spcAft>
                          <a:spcPts val="0"/>
                        </a:spcAft>
                      </a:pPr>
                      <a:r>
                        <a:rPr lang="en-US" sz="800">
                          <a:effectLst/>
                        </a:rPr>
                        <a:t>-4.153***</a:t>
                      </a:r>
                      <a:endParaRPr lang="en-US" sz="900">
                        <a:effectLst/>
                      </a:endParaRPr>
                    </a:p>
                    <a:p>
                      <a:pPr marL="0" marR="0" indent="0" algn="l">
                        <a:lnSpc>
                          <a:spcPct val="200000"/>
                        </a:lnSpc>
                        <a:spcBef>
                          <a:spcPts val="0"/>
                        </a:spcBef>
                        <a:spcAft>
                          <a:spcPts val="0"/>
                        </a:spcAft>
                      </a:pPr>
                      <a:r>
                        <a:rPr lang="en-US" sz="800">
                          <a:effectLst/>
                        </a:rPr>
                        <a:t>-4.931***</a:t>
                      </a:r>
                      <a:endParaRPr lang="en-US" sz="900">
                        <a:effectLst/>
                      </a:endParaRPr>
                    </a:p>
                    <a:p>
                      <a:pPr marL="0" marR="0" indent="0" algn="l">
                        <a:lnSpc>
                          <a:spcPct val="200000"/>
                        </a:lnSpc>
                        <a:spcBef>
                          <a:spcPts val="0"/>
                        </a:spcBef>
                        <a:spcAft>
                          <a:spcPts val="0"/>
                        </a:spcAft>
                      </a:pPr>
                      <a:r>
                        <a:rPr lang="en-US" sz="800">
                          <a:effectLst/>
                        </a:rPr>
                        <a:t>-5.501***</a:t>
                      </a:r>
                      <a:endParaRPr lang="en-US" sz="900">
                        <a:effectLst/>
                      </a:endParaRPr>
                    </a:p>
                    <a:p>
                      <a:pPr marL="0" marR="0" indent="0" algn="l">
                        <a:lnSpc>
                          <a:spcPct val="200000"/>
                        </a:lnSpc>
                        <a:spcBef>
                          <a:spcPts val="0"/>
                        </a:spcBef>
                        <a:spcAft>
                          <a:spcPts val="0"/>
                        </a:spcAft>
                      </a:pPr>
                      <a:r>
                        <a:rPr lang="en-US" sz="800">
                          <a:effectLst/>
                        </a:rPr>
                        <a:t>-4.986***</a:t>
                      </a:r>
                      <a:endParaRPr lang="en-US" sz="900">
                        <a:effectLst/>
                      </a:endParaRPr>
                    </a:p>
                    <a:p>
                      <a:pPr marL="0" marR="0" indent="0" algn="l">
                        <a:lnSpc>
                          <a:spcPct val="200000"/>
                        </a:lnSpc>
                        <a:spcBef>
                          <a:spcPts val="0"/>
                        </a:spcBef>
                        <a:spcAft>
                          <a:spcPts val="0"/>
                        </a:spcAft>
                      </a:pPr>
                      <a:r>
                        <a:rPr lang="en-US" sz="800">
                          <a:effectLst/>
                        </a:rPr>
                        <a:t>-5.128***</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-3.842***</a:t>
                      </a:r>
                      <a:endParaRPr lang="en-US" sz="900">
                        <a:effectLst/>
                      </a:endParaRPr>
                    </a:p>
                    <a:p>
                      <a:pPr marL="0" marR="0" indent="0" algn="l">
                        <a:lnSpc>
                          <a:spcPct val="200000"/>
                        </a:lnSpc>
                        <a:spcBef>
                          <a:spcPts val="0"/>
                        </a:spcBef>
                        <a:spcAft>
                          <a:spcPts val="0"/>
                        </a:spcAft>
                      </a:pPr>
                      <a:r>
                        <a:rPr lang="en-US" sz="800">
                          <a:effectLst/>
                        </a:rPr>
                        <a:t>-1.982*</a:t>
                      </a:r>
                      <a:endParaRPr lang="en-US" sz="900">
                        <a:effectLst/>
                      </a:endParaRPr>
                    </a:p>
                    <a:p>
                      <a:pPr marL="0" marR="0" indent="0" algn="l">
                        <a:lnSpc>
                          <a:spcPct val="200000"/>
                        </a:lnSpc>
                        <a:spcBef>
                          <a:spcPts val="0"/>
                        </a:spcBef>
                        <a:spcAft>
                          <a:spcPts val="0"/>
                        </a:spcAft>
                      </a:pPr>
                      <a:r>
                        <a:rPr lang="en-US" sz="800">
                          <a:effectLst/>
                        </a:rPr>
                        <a:t>-1.963*</a:t>
                      </a:r>
                      <a:endParaRPr lang="en-US" sz="900">
                        <a:effectLst/>
                      </a:endParaRPr>
                    </a:p>
                    <a:p>
                      <a:pPr marL="0" marR="0" indent="0" algn="l">
                        <a:lnSpc>
                          <a:spcPct val="200000"/>
                        </a:lnSpc>
                        <a:spcBef>
                          <a:spcPts val="0"/>
                        </a:spcBef>
                        <a:spcAft>
                          <a:spcPts val="0"/>
                        </a:spcAft>
                      </a:pPr>
                      <a:r>
                        <a:rPr lang="en-US" sz="800">
                          <a:effectLst/>
                        </a:rPr>
                        <a:t>-1.875*</a:t>
                      </a:r>
                      <a:endParaRPr lang="en-US" sz="900">
                        <a:effectLst/>
                      </a:endParaRPr>
                    </a:p>
                    <a:p>
                      <a:pPr marL="0" marR="0" indent="0" algn="l">
                        <a:lnSpc>
                          <a:spcPct val="200000"/>
                        </a:lnSpc>
                        <a:spcBef>
                          <a:spcPts val="0"/>
                        </a:spcBef>
                        <a:spcAft>
                          <a:spcPts val="0"/>
                        </a:spcAft>
                      </a:pPr>
                      <a:r>
                        <a:rPr lang="en-US" sz="800">
                          <a:effectLst/>
                        </a:rPr>
                        <a:t>-2.583***</a:t>
                      </a:r>
                      <a:endParaRPr lang="en-US" sz="900">
                        <a:effectLst/>
                      </a:endParaRPr>
                    </a:p>
                    <a:p>
                      <a:pPr marL="0" marR="0" indent="0" algn="l">
                        <a:lnSpc>
                          <a:spcPct val="200000"/>
                        </a:lnSpc>
                        <a:spcBef>
                          <a:spcPts val="0"/>
                        </a:spcBef>
                        <a:spcAft>
                          <a:spcPts val="0"/>
                        </a:spcAft>
                      </a:pPr>
                      <a:r>
                        <a:rPr lang="en-US" sz="800">
                          <a:effectLst/>
                        </a:rPr>
                        <a:t>-2.275*</a:t>
                      </a:r>
                      <a:endParaRPr lang="en-US" sz="900">
                        <a:effectLst/>
                      </a:endParaRPr>
                    </a:p>
                    <a:p>
                      <a:pPr marL="0" marR="0" indent="0" algn="l">
                        <a:lnSpc>
                          <a:spcPct val="200000"/>
                        </a:lnSpc>
                        <a:spcBef>
                          <a:spcPts val="0"/>
                        </a:spcBef>
                        <a:spcAft>
                          <a:spcPts val="0"/>
                        </a:spcAft>
                      </a:pPr>
                      <a:r>
                        <a:rPr lang="en-US" sz="800">
                          <a:effectLst/>
                        </a:rPr>
                        <a:t>-3.818***</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-5.148***</a:t>
                      </a:r>
                      <a:endParaRPr lang="en-US" sz="900">
                        <a:effectLst/>
                      </a:endParaRPr>
                    </a:p>
                    <a:p>
                      <a:pPr marL="0" marR="0" indent="0" algn="l">
                        <a:lnSpc>
                          <a:spcPct val="200000"/>
                        </a:lnSpc>
                        <a:spcBef>
                          <a:spcPts val="0"/>
                        </a:spcBef>
                        <a:spcAft>
                          <a:spcPts val="0"/>
                        </a:spcAft>
                      </a:pPr>
                      <a:r>
                        <a:rPr lang="en-US" sz="800">
                          <a:effectLst/>
                        </a:rPr>
                        <a:t>-4.194***</a:t>
                      </a:r>
                      <a:endParaRPr lang="en-US" sz="900">
                        <a:effectLst/>
                      </a:endParaRPr>
                    </a:p>
                    <a:p>
                      <a:pPr marL="0" marR="0" indent="0" algn="l">
                        <a:lnSpc>
                          <a:spcPct val="200000"/>
                        </a:lnSpc>
                        <a:spcBef>
                          <a:spcPts val="0"/>
                        </a:spcBef>
                        <a:spcAft>
                          <a:spcPts val="0"/>
                        </a:spcAft>
                      </a:pPr>
                      <a:r>
                        <a:rPr lang="en-US" sz="800">
                          <a:effectLst/>
                        </a:rPr>
                        <a:t>-4.103***</a:t>
                      </a:r>
                      <a:endParaRPr lang="en-US" sz="900">
                        <a:effectLst/>
                      </a:endParaRPr>
                    </a:p>
                    <a:p>
                      <a:pPr marL="0" marR="0" indent="0" algn="l">
                        <a:lnSpc>
                          <a:spcPct val="200000"/>
                        </a:lnSpc>
                        <a:spcBef>
                          <a:spcPts val="0"/>
                        </a:spcBef>
                        <a:spcAft>
                          <a:spcPts val="0"/>
                        </a:spcAft>
                      </a:pPr>
                      <a:r>
                        <a:rPr lang="en-US" sz="800">
                          <a:effectLst/>
                        </a:rPr>
                        <a:t>-5.377***</a:t>
                      </a:r>
                      <a:endParaRPr lang="en-US" sz="900">
                        <a:effectLst/>
                      </a:endParaRPr>
                    </a:p>
                    <a:p>
                      <a:pPr marL="0" marR="0" indent="0" algn="l">
                        <a:lnSpc>
                          <a:spcPct val="200000"/>
                        </a:lnSpc>
                        <a:spcBef>
                          <a:spcPts val="0"/>
                        </a:spcBef>
                        <a:spcAft>
                          <a:spcPts val="0"/>
                        </a:spcAft>
                      </a:pPr>
                      <a:r>
                        <a:rPr lang="en-US" sz="800">
                          <a:effectLst/>
                        </a:rPr>
                        <a:t>-5.043***</a:t>
                      </a:r>
                      <a:endParaRPr lang="en-US" sz="900">
                        <a:effectLst/>
                      </a:endParaRPr>
                    </a:p>
                    <a:p>
                      <a:pPr marL="0" marR="0" indent="0" algn="l">
                        <a:lnSpc>
                          <a:spcPct val="200000"/>
                        </a:lnSpc>
                        <a:spcBef>
                          <a:spcPts val="0"/>
                        </a:spcBef>
                        <a:spcAft>
                          <a:spcPts val="0"/>
                        </a:spcAft>
                      </a:pPr>
                      <a:r>
                        <a:rPr lang="en-US" sz="800">
                          <a:effectLst/>
                        </a:rPr>
                        <a:t>-5.321***</a:t>
                      </a:r>
                      <a:endParaRPr lang="en-US" sz="900">
                        <a:effectLst/>
                      </a:endParaRPr>
                    </a:p>
                    <a:p>
                      <a:pPr marL="0" marR="0" indent="0" algn="l">
                        <a:lnSpc>
                          <a:spcPct val="200000"/>
                        </a:lnSpc>
                        <a:spcBef>
                          <a:spcPts val="0"/>
                        </a:spcBef>
                        <a:spcAft>
                          <a:spcPts val="0"/>
                        </a:spcAft>
                      </a:pPr>
                      <a:r>
                        <a:rPr lang="en-US" sz="800">
                          <a:effectLst/>
                        </a:rPr>
                        <a:t>-5.487***</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-3.605***</a:t>
                      </a:r>
                      <a:endParaRPr lang="en-US" sz="900">
                        <a:effectLst/>
                      </a:endParaRPr>
                    </a:p>
                    <a:p>
                      <a:pPr marL="0" marR="0" indent="0" algn="l">
                        <a:lnSpc>
                          <a:spcPct val="200000"/>
                        </a:lnSpc>
                        <a:spcBef>
                          <a:spcPts val="0"/>
                        </a:spcBef>
                        <a:spcAft>
                          <a:spcPts val="0"/>
                        </a:spcAft>
                      </a:pPr>
                      <a:r>
                        <a:rPr lang="en-US" sz="800">
                          <a:effectLst/>
                        </a:rPr>
                        <a:t>-2.722***</a:t>
                      </a:r>
                      <a:endParaRPr lang="en-US" sz="900">
                        <a:effectLst/>
                      </a:endParaRPr>
                    </a:p>
                    <a:p>
                      <a:pPr marL="0" marR="0" indent="0" algn="l">
                        <a:lnSpc>
                          <a:spcPct val="200000"/>
                        </a:lnSpc>
                        <a:spcBef>
                          <a:spcPts val="0"/>
                        </a:spcBef>
                        <a:spcAft>
                          <a:spcPts val="0"/>
                        </a:spcAft>
                      </a:pPr>
                      <a:r>
                        <a:rPr lang="en-US" sz="800">
                          <a:effectLst/>
                        </a:rPr>
                        <a:t>-1.974*</a:t>
                      </a:r>
                      <a:endParaRPr lang="en-US" sz="900">
                        <a:effectLst/>
                      </a:endParaRPr>
                    </a:p>
                    <a:p>
                      <a:pPr marL="0" marR="0" indent="0" algn="l">
                        <a:lnSpc>
                          <a:spcPct val="200000"/>
                        </a:lnSpc>
                        <a:spcBef>
                          <a:spcPts val="0"/>
                        </a:spcBef>
                        <a:spcAft>
                          <a:spcPts val="0"/>
                        </a:spcAft>
                      </a:pPr>
                      <a:r>
                        <a:rPr lang="en-US" sz="800">
                          <a:effectLst/>
                        </a:rPr>
                        <a:t>-4.037***</a:t>
                      </a:r>
                      <a:endParaRPr lang="en-US" sz="900">
                        <a:effectLst/>
                      </a:endParaRPr>
                    </a:p>
                    <a:p>
                      <a:pPr marL="0" marR="0" indent="0" algn="l">
                        <a:lnSpc>
                          <a:spcPct val="200000"/>
                        </a:lnSpc>
                        <a:spcBef>
                          <a:spcPts val="0"/>
                        </a:spcBef>
                        <a:spcAft>
                          <a:spcPts val="0"/>
                        </a:spcAft>
                      </a:pPr>
                      <a:r>
                        <a:rPr lang="en-US" sz="800">
                          <a:effectLst/>
                        </a:rPr>
                        <a:t>-3.248***</a:t>
                      </a:r>
                      <a:endParaRPr lang="en-US" sz="900">
                        <a:effectLst/>
                      </a:endParaRPr>
                    </a:p>
                    <a:p>
                      <a:pPr marL="0" marR="0" indent="0" algn="l">
                        <a:lnSpc>
                          <a:spcPct val="200000"/>
                        </a:lnSpc>
                        <a:spcBef>
                          <a:spcPts val="0"/>
                        </a:spcBef>
                        <a:spcAft>
                          <a:spcPts val="0"/>
                        </a:spcAft>
                      </a:pPr>
                      <a:r>
                        <a:rPr lang="en-US" sz="800">
                          <a:effectLst/>
                        </a:rPr>
                        <a:t>-2.239**</a:t>
                      </a:r>
                      <a:endParaRPr lang="en-US" sz="900">
                        <a:effectLst/>
                      </a:endParaRPr>
                    </a:p>
                    <a:p>
                      <a:pPr marL="0" marR="0" indent="0" algn="l">
                        <a:lnSpc>
                          <a:spcPct val="200000"/>
                        </a:lnSpc>
                        <a:spcBef>
                          <a:spcPts val="0"/>
                        </a:spcBef>
                        <a:spcAft>
                          <a:spcPts val="0"/>
                        </a:spcAft>
                      </a:pPr>
                      <a:r>
                        <a:rPr lang="en-US" sz="800">
                          <a:effectLst/>
                        </a:rPr>
                        <a:t>-1.577</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dirty="0">
                          <a:effectLst/>
                        </a:rPr>
                        <a:t>First Diff</a:t>
                      </a:r>
                      <a:endParaRPr lang="en-US" sz="900" dirty="0">
                        <a:effectLst/>
                      </a:endParaRPr>
                    </a:p>
                    <a:p>
                      <a:pPr marL="0" marR="0" indent="0" algn="l">
                        <a:lnSpc>
                          <a:spcPct val="200000"/>
                        </a:lnSpc>
                        <a:spcBef>
                          <a:spcPts val="0"/>
                        </a:spcBef>
                        <a:spcAft>
                          <a:spcPts val="0"/>
                        </a:spcAft>
                      </a:pPr>
                      <a:r>
                        <a:rPr lang="en-US" sz="800" dirty="0">
                          <a:effectLst/>
                        </a:rPr>
                        <a:t>-5.338***</a:t>
                      </a:r>
                      <a:endParaRPr lang="en-US" sz="900" dirty="0">
                        <a:effectLst/>
                      </a:endParaRPr>
                    </a:p>
                    <a:p>
                      <a:pPr marL="0" marR="0" indent="0" algn="l">
                        <a:lnSpc>
                          <a:spcPct val="200000"/>
                        </a:lnSpc>
                        <a:spcBef>
                          <a:spcPts val="0"/>
                        </a:spcBef>
                        <a:spcAft>
                          <a:spcPts val="0"/>
                        </a:spcAft>
                      </a:pPr>
                      <a:r>
                        <a:rPr lang="en-US" sz="800" dirty="0">
                          <a:effectLst/>
                        </a:rPr>
                        <a:t>-1.465</a:t>
                      </a:r>
                      <a:endParaRPr lang="en-US" sz="900" dirty="0">
                        <a:effectLst/>
                      </a:endParaRPr>
                    </a:p>
                    <a:p>
                      <a:pPr marL="0" marR="0" indent="0" algn="l">
                        <a:lnSpc>
                          <a:spcPct val="200000"/>
                        </a:lnSpc>
                        <a:spcBef>
                          <a:spcPts val="0"/>
                        </a:spcBef>
                        <a:spcAft>
                          <a:spcPts val="0"/>
                        </a:spcAft>
                      </a:pPr>
                      <a:r>
                        <a:rPr lang="en-US" sz="800" dirty="0">
                          <a:effectLst/>
                        </a:rPr>
                        <a:t>-1.317</a:t>
                      </a:r>
                      <a:endParaRPr lang="en-US" sz="900" dirty="0">
                        <a:effectLst/>
                      </a:endParaRPr>
                    </a:p>
                    <a:p>
                      <a:pPr marL="0" marR="0" indent="0" algn="l">
                        <a:lnSpc>
                          <a:spcPct val="200000"/>
                        </a:lnSpc>
                        <a:spcBef>
                          <a:spcPts val="0"/>
                        </a:spcBef>
                        <a:spcAft>
                          <a:spcPts val="0"/>
                        </a:spcAft>
                      </a:pPr>
                      <a:r>
                        <a:rPr lang="en-US" sz="800" dirty="0">
                          <a:effectLst/>
                        </a:rPr>
                        <a:t>-4.244***</a:t>
                      </a:r>
                      <a:endParaRPr lang="en-US" sz="900" dirty="0">
                        <a:effectLst/>
                      </a:endParaRPr>
                    </a:p>
                    <a:p>
                      <a:pPr marL="0" marR="0" indent="0" algn="l">
                        <a:lnSpc>
                          <a:spcPct val="200000"/>
                        </a:lnSpc>
                        <a:spcBef>
                          <a:spcPts val="0"/>
                        </a:spcBef>
                        <a:spcAft>
                          <a:spcPts val="0"/>
                        </a:spcAft>
                      </a:pPr>
                      <a:r>
                        <a:rPr lang="en-US" sz="800" dirty="0">
                          <a:effectLst/>
                        </a:rPr>
                        <a:t>-5.953***</a:t>
                      </a:r>
                      <a:endParaRPr lang="en-US" sz="900" dirty="0">
                        <a:effectLst/>
                      </a:endParaRPr>
                    </a:p>
                    <a:p>
                      <a:pPr marL="0" marR="0" indent="0" algn="l">
                        <a:lnSpc>
                          <a:spcPct val="200000"/>
                        </a:lnSpc>
                        <a:spcBef>
                          <a:spcPts val="0"/>
                        </a:spcBef>
                        <a:spcAft>
                          <a:spcPts val="0"/>
                        </a:spcAft>
                      </a:pPr>
                      <a:r>
                        <a:rPr lang="en-US" sz="800" dirty="0">
                          <a:effectLst/>
                        </a:rPr>
                        <a:t>-5.717***</a:t>
                      </a:r>
                      <a:endParaRPr lang="en-US" sz="900" dirty="0">
                        <a:effectLst/>
                      </a:endParaRPr>
                    </a:p>
                    <a:p>
                      <a:pPr marL="0" marR="0" indent="0" algn="l">
                        <a:lnSpc>
                          <a:spcPct val="200000"/>
                        </a:lnSpc>
                        <a:spcBef>
                          <a:spcPts val="0"/>
                        </a:spcBef>
                        <a:spcAft>
                          <a:spcPts val="0"/>
                        </a:spcAft>
                      </a:pPr>
                      <a:r>
                        <a:rPr lang="en-US" sz="800" dirty="0">
                          <a:effectLst/>
                        </a:rPr>
                        <a:t>-4.938***</a:t>
                      </a:r>
                      <a:endPar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extLst>
                  <a:ext uri="{0D108BD9-81ED-4DB2-BD59-A6C34878D82A}">
                    <a16:rowId xmlns:a16="http://schemas.microsoft.com/office/drawing/2014/main" val="3647760710"/>
                  </a:ext>
                </a:extLst>
              </a:tr>
            </a:tbl>
          </a:graphicData>
        </a:graphic>
      </p:graphicFrame>
      <p:graphicFrame>
        <p:nvGraphicFramePr>
          <p:cNvPr id="9" name="Table 8">
            <a:extLst>
              <a:ext uri="{FF2B5EF4-FFF2-40B4-BE49-F238E27FC236}">
                <a16:creationId xmlns:a16="http://schemas.microsoft.com/office/drawing/2014/main" id="{B3FEE9E3-B46E-42AC-8EBD-377EF1BD0216}"/>
              </a:ext>
            </a:extLst>
          </p:cNvPr>
          <p:cNvGraphicFramePr>
            <a:graphicFrameLocks noGrp="1"/>
          </p:cNvGraphicFramePr>
          <p:nvPr>
            <p:extLst>
              <p:ext uri="{D42A27DB-BD31-4B8C-83A1-F6EECF244321}">
                <p14:modId xmlns:p14="http://schemas.microsoft.com/office/powerpoint/2010/main" val="2766867844"/>
              </p:ext>
            </p:extLst>
          </p:nvPr>
        </p:nvGraphicFramePr>
        <p:xfrm>
          <a:off x="138658" y="4500118"/>
          <a:ext cx="8839199" cy="2124964"/>
        </p:xfrm>
        <a:graphic>
          <a:graphicData uri="http://schemas.openxmlformats.org/drawingml/2006/table">
            <a:tbl>
              <a:tblPr firstRow="1" firstCol="1" bandRow="1">
                <a:tableStyleId>{5C22544A-7EE6-4342-B048-85BDC9FD1C3A}</a:tableStyleId>
              </a:tblPr>
              <a:tblGrid>
                <a:gridCol w="857403">
                  <a:extLst>
                    <a:ext uri="{9D8B030D-6E8A-4147-A177-3AD203B41FA5}">
                      <a16:colId xmlns:a16="http://schemas.microsoft.com/office/drawing/2014/main" val="362990305"/>
                    </a:ext>
                  </a:extLst>
                </a:gridCol>
                <a:gridCol w="825581">
                  <a:extLst>
                    <a:ext uri="{9D8B030D-6E8A-4147-A177-3AD203B41FA5}">
                      <a16:colId xmlns:a16="http://schemas.microsoft.com/office/drawing/2014/main" val="3217692683"/>
                    </a:ext>
                  </a:extLst>
                </a:gridCol>
                <a:gridCol w="777849">
                  <a:extLst>
                    <a:ext uri="{9D8B030D-6E8A-4147-A177-3AD203B41FA5}">
                      <a16:colId xmlns:a16="http://schemas.microsoft.com/office/drawing/2014/main" val="4115792876"/>
                    </a:ext>
                  </a:extLst>
                </a:gridCol>
                <a:gridCol w="776081">
                  <a:extLst>
                    <a:ext uri="{9D8B030D-6E8A-4147-A177-3AD203B41FA5}">
                      <a16:colId xmlns:a16="http://schemas.microsoft.com/office/drawing/2014/main" val="857791869"/>
                    </a:ext>
                  </a:extLst>
                </a:gridCol>
                <a:gridCol w="777849">
                  <a:extLst>
                    <a:ext uri="{9D8B030D-6E8A-4147-A177-3AD203B41FA5}">
                      <a16:colId xmlns:a16="http://schemas.microsoft.com/office/drawing/2014/main" val="185292651"/>
                    </a:ext>
                  </a:extLst>
                </a:gridCol>
                <a:gridCol w="774314">
                  <a:extLst>
                    <a:ext uri="{9D8B030D-6E8A-4147-A177-3AD203B41FA5}">
                      <a16:colId xmlns:a16="http://schemas.microsoft.com/office/drawing/2014/main" val="259041263"/>
                    </a:ext>
                  </a:extLst>
                </a:gridCol>
                <a:gridCol w="800832">
                  <a:extLst>
                    <a:ext uri="{9D8B030D-6E8A-4147-A177-3AD203B41FA5}">
                      <a16:colId xmlns:a16="http://schemas.microsoft.com/office/drawing/2014/main" val="2220660137"/>
                    </a:ext>
                  </a:extLst>
                </a:gridCol>
                <a:gridCol w="809671">
                  <a:extLst>
                    <a:ext uri="{9D8B030D-6E8A-4147-A177-3AD203B41FA5}">
                      <a16:colId xmlns:a16="http://schemas.microsoft.com/office/drawing/2014/main" val="272458597"/>
                    </a:ext>
                  </a:extLst>
                </a:gridCol>
                <a:gridCol w="857403">
                  <a:extLst>
                    <a:ext uri="{9D8B030D-6E8A-4147-A177-3AD203B41FA5}">
                      <a16:colId xmlns:a16="http://schemas.microsoft.com/office/drawing/2014/main" val="2396968699"/>
                    </a:ext>
                  </a:extLst>
                </a:gridCol>
                <a:gridCol w="790224">
                  <a:extLst>
                    <a:ext uri="{9D8B030D-6E8A-4147-A177-3AD203B41FA5}">
                      <a16:colId xmlns:a16="http://schemas.microsoft.com/office/drawing/2014/main" val="2966054682"/>
                    </a:ext>
                  </a:extLst>
                </a:gridCol>
                <a:gridCol w="791992">
                  <a:extLst>
                    <a:ext uri="{9D8B030D-6E8A-4147-A177-3AD203B41FA5}">
                      <a16:colId xmlns:a16="http://schemas.microsoft.com/office/drawing/2014/main" val="419317295"/>
                    </a:ext>
                  </a:extLst>
                </a:gridCol>
              </a:tblGrid>
              <a:tr h="0">
                <a:tc>
                  <a:txBody>
                    <a:bodyPr/>
                    <a:lstStyle/>
                    <a:p>
                      <a:pPr marL="0" marR="0" indent="0" algn="ctr">
                        <a:lnSpc>
                          <a:spcPct val="200000"/>
                        </a:lnSpc>
                        <a:spcBef>
                          <a:spcPts val="0"/>
                        </a:spcBef>
                        <a:spcAft>
                          <a:spcPts val="0"/>
                        </a:spcAft>
                      </a:pPr>
                      <a:r>
                        <a:rPr lang="en-US" sz="800" dirty="0">
                          <a:effectLst/>
                        </a:rPr>
                        <a:t>CADF </a:t>
                      </a:r>
                      <a:endPar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gridSpan="2">
                  <a:txBody>
                    <a:bodyPr/>
                    <a:lstStyle/>
                    <a:p>
                      <a:pPr marL="0" marR="0" indent="0" algn="ctr">
                        <a:lnSpc>
                          <a:spcPct val="200000"/>
                        </a:lnSpc>
                        <a:spcBef>
                          <a:spcPts val="0"/>
                        </a:spcBef>
                        <a:spcAft>
                          <a:spcPts val="0"/>
                        </a:spcAft>
                      </a:pPr>
                      <a:r>
                        <a:rPr lang="en-US" sz="800">
                          <a:effectLst/>
                        </a:rPr>
                        <a:t>Panel A: Full Sample</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hMerge="1">
                  <a:txBody>
                    <a:bodyPr/>
                    <a:lstStyle/>
                    <a:p>
                      <a:endParaRPr lang="en-US"/>
                    </a:p>
                  </a:txBody>
                  <a:tcPr/>
                </a:tc>
                <a:tc gridSpan="2">
                  <a:txBody>
                    <a:bodyPr/>
                    <a:lstStyle/>
                    <a:p>
                      <a:pPr marL="0" marR="0" indent="0" algn="ctr">
                        <a:lnSpc>
                          <a:spcPct val="200000"/>
                        </a:lnSpc>
                        <a:spcBef>
                          <a:spcPts val="0"/>
                        </a:spcBef>
                        <a:spcAft>
                          <a:spcPts val="0"/>
                        </a:spcAft>
                      </a:pPr>
                      <a:r>
                        <a:rPr lang="en-US" sz="800">
                          <a:effectLst/>
                        </a:rPr>
                        <a:t>Sub-Panel B: HI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hMerge="1">
                  <a:txBody>
                    <a:bodyPr/>
                    <a:lstStyle/>
                    <a:p>
                      <a:endParaRPr lang="en-US"/>
                    </a:p>
                  </a:txBody>
                  <a:tcPr/>
                </a:tc>
                <a:tc gridSpan="2">
                  <a:txBody>
                    <a:bodyPr/>
                    <a:lstStyle/>
                    <a:p>
                      <a:pPr marL="0" marR="0" indent="0" algn="ctr">
                        <a:lnSpc>
                          <a:spcPct val="200000"/>
                        </a:lnSpc>
                        <a:spcBef>
                          <a:spcPts val="0"/>
                        </a:spcBef>
                        <a:spcAft>
                          <a:spcPts val="0"/>
                        </a:spcAft>
                      </a:pPr>
                      <a:r>
                        <a:rPr lang="en-US" sz="800">
                          <a:effectLst/>
                        </a:rPr>
                        <a:t>Sub-Panel C:UMI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Sub-Panel D: LMI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Sub-Panel E: LI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hMerge="1">
                  <a:txBody>
                    <a:bodyPr/>
                    <a:lstStyle/>
                    <a:p>
                      <a:endParaRPr lang="en-US"/>
                    </a:p>
                  </a:txBody>
                  <a:tcPr/>
                </a:tc>
                <a:extLst>
                  <a:ext uri="{0D108BD9-81ED-4DB2-BD59-A6C34878D82A}">
                    <a16:rowId xmlns:a16="http://schemas.microsoft.com/office/drawing/2014/main" val="3946799777"/>
                  </a:ext>
                </a:extLst>
              </a:tr>
              <a:tr h="1915922">
                <a:tc>
                  <a:txBody>
                    <a:bodyPr/>
                    <a:lstStyle/>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InAQI</a:t>
                      </a:r>
                      <a:endParaRPr lang="en-US" sz="900">
                        <a:effectLst/>
                      </a:endParaRPr>
                    </a:p>
                    <a:p>
                      <a:pPr marL="0" marR="0" indent="0" algn="l">
                        <a:lnSpc>
                          <a:spcPct val="200000"/>
                        </a:lnSpc>
                        <a:spcBef>
                          <a:spcPts val="0"/>
                        </a:spcBef>
                        <a:spcAft>
                          <a:spcPts val="0"/>
                        </a:spcAft>
                      </a:pPr>
                      <a:r>
                        <a:rPr lang="en-US" sz="800">
                          <a:effectLst/>
                        </a:rPr>
                        <a:t>InGDPPC¹</a:t>
                      </a:r>
                      <a:endParaRPr lang="en-US" sz="900">
                        <a:effectLst/>
                      </a:endParaRPr>
                    </a:p>
                    <a:p>
                      <a:pPr marL="0" marR="0" indent="0" algn="l">
                        <a:lnSpc>
                          <a:spcPct val="200000"/>
                        </a:lnSpc>
                        <a:spcBef>
                          <a:spcPts val="0"/>
                        </a:spcBef>
                        <a:spcAft>
                          <a:spcPts val="0"/>
                        </a:spcAft>
                      </a:pPr>
                      <a:r>
                        <a:rPr lang="en-US" sz="800">
                          <a:effectLst/>
                        </a:rPr>
                        <a:t>InGDPPC²</a:t>
                      </a:r>
                      <a:endParaRPr lang="en-US" sz="900">
                        <a:effectLst/>
                      </a:endParaRPr>
                    </a:p>
                    <a:p>
                      <a:pPr marL="0" marR="0" indent="0" algn="l">
                        <a:lnSpc>
                          <a:spcPct val="200000"/>
                        </a:lnSpc>
                        <a:spcBef>
                          <a:spcPts val="0"/>
                        </a:spcBef>
                        <a:spcAft>
                          <a:spcPts val="0"/>
                        </a:spcAft>
                      </a:pPr>
                      <a:r>
                        <a:rPr lang="en-US" sz="800">
                          <a:effectLst/>
                        </a:rPr>
                        <a:t>InLI</a:t>
                      </a:r>
                      <a:endParaRPr lang="en-US" sz="900">
                        <a:effectLst/>
                      </a:endParaRPr>
                    </a:p>
                    <a:p>
                      <a:pPr marL="0" marR="0" indent="0" algn="l">
                        <a:lnSpc>
                          <a:spcPct val="200000"/>
                        </a:lnSpc>
                        <a:spcBef>
                          <a:spcPts val="0"/>
                        </a:spcBef>
                        <a:spcAft>
                          <a:spcPts val="0"/>
                        </a:spcAft>
                      </a:pPr>
                      <a:r>
                        <a:rPr lang="en-US" sz="800">
                          <a:effectLst/>
                        </a:rPr>
                        <a:t>InRQ</a:t>
                      </a:r>
                      <a:endParaRPr lang="en-US" sz="900">
                        <a:effectLst/>
                      </a:endParaRPr>
                    </a:p>
                    <a:p>
                      <a:pPr marL="0" marR="0" indent="0" algn="l">
                        <a:lnSpc>
                          <a:spcPct val="200000"/>
                        </a:lnSpc>
                        <a:spcBef>
                          <a:spcPts val="0"/>
                        </a:spcBef>
                        <a:spcAft>
                          <a:spcPts val="0"/>
                        </a:spcAft>
                      </a:pPr>
                      <a:r>
                        <a:rPr lang="en-US" sz="800">
                          <a:effectLst/>
                        </a:rPr>
                        <a:t>InTO</a:t>
                      </a:r>
                      <a:endParaRPr lang="en-US" sz="900">
                        <a:effectLst/>
                      </a:endParaRPr>
                    </a:p>
                    <a:p>
                      <a:pPr marL="0" marR="0" indent="0" algn="l">
                        <a:lnSpc>
                          <a:spcPct val="200000"/>
                        </a:lnSpc>
                        <a:spcBef>
                          <a:spcPts val="0"/>
                        </a:spcBef>
                        <a:spcAft>
                          <a:spcPts val="0"/>
                        </a:spcAft>
                      </a:pPr>
                      <a:r>
                        <a:rPr lang="en-US" sz="800">
                          <a:effectLst/>
                        </a:rPr>
                        <a:t>InFDI</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-1.553</a:t>
                      </a:r>
                      <a:endParaRPr lang="en-US" sz="900">
                        <a:effectLst/>
                      </a:endParaRPr>
                    </a:p>
                    <a:p>
                      <a:pPr marL="0" marR="0" indent="0" algn="l">
                        <a:lnSpc>
                          <a:spcPct val="200000"/>
                        </a:lnSpc>
                        <a:spcBef>
                          <a:spcPts val="0"/>
                        </a:spcBef>
                        <a:spcAft>
                          <a:spcPts val="0"/>
                        </a:spcAft>
                      </a:pPr>
                      <a:r>
                        <a:rPr lang="en-US" sz="800">
                          <a:effectLst/>
                        </a:rPr>
                        <a:t>-2.305***</a:t>
                      </a:r>
                      <a:endParaRPr lang="en-US" sz="900">
                        <a:effectLst/>
                      </a:endParaRPr>
                    </a:p>
                    <a:p>
                      <a:pPr marL="0" marR="0" indent="0" algn="l">
                        <a:lnSpc>
                          <a:spcPct val="200000"/>
                        </a:lnSpc>
                        <a:spcBef>
                          <a:spcPts val="0"/>
                        </a:spcBef>
                        <a:spcAft>
                          <a:spcPts val="0"/>
                        </a:spcAft>
                      </a:pPr>
                      <a:r>
                        <a:rPr lang="en-US" sz="800">
                          <a:effectLst/>
                        </a:rPr>
                        <a:t>-2.310***</a:t>
                      </a:r>
                      <a:endParaRPr lang="en-US" sz="900">
                        <a:effectLst/>
                      </a:endParaRPr>
                    </a:p>
                    <a:p>
                      <a:pPr marL="0" marR="0" indent="0" algn="l">
                        <a:lnSpc>
                          <a:spcPct val="200000"/>
                        </a:lnSpc>
                        <a:spcBef>
                          <a:spcPts val="0"/>
                        </a:spcBef>
                        <a:spcAft>
                          <a:spcPts val="0"/>
                        </a:spcAft>
                      </a:pPr>
                      <a:r>
                        <a:rPr lang="en-US" sz="800">
                          <a:effectLst/>
                        </a:rPr>
                        <a:t>-1.961</a:t>
                      </a:r>
                      <a:endParaRPr lang="en-US" sz="900">
                        <a:effectLst/>
                      </a:endParaRPr>
                    </a:p>
                    <a:p>
                      <a:pPr marL="0" marR="0" indent="0" algn="l">
                        <a:lnSpc>
                          <a:spcPct val="200000"/>
                        </a:lnSpc>
                        <a:spcBef>
                          <a:spcPts val="0"/>
                        </a:spcBef>
                        <a:spcAft>
                          <a:spcPts val="0"/>
                        </a:spcAft>
                      </a:pPr>
                      <a:r>
                        <a:rPr lang="en-US" sz="800">
                          <a:effectLst/>
                        </a:rPr>
                        <a:t>-1.485</a:t>
                      </a:r>
                      <a:endParaRPr lang="en-US" sz="900">
                        <a:effectLst/>
                      </a:endParaRPr>
                    </a:p>
                    <a:p>
                      <a:pPr marL="0" marR="0" indent="0" algn="l">
                        <a:lnSpc>
                          <a:spcPct val="200000"/>
                        </a:lnSpc>
                        <a:spcBef>
                          <a:spcPts val="0"/>
                        </a:spcBef>
                        <a:spcAft>
                          <a:spcPts val="0"/>
                        </a:spcAft>
                      </a:pPr>
                      <a:r>
                        <a:rPr lang="en-US" sz="800">
                          <a:effectLst/>
                        </a:rPr>
                        <a:t>-1.670</a:t>
                      </a:r>
                      <a:endParaRPr lang="en-US" sz="900">
                        <a:effectLst/>
                      </a:endParaRPr>
                    </a:p>
                    <a:p>
                      <a:pPr marL="0" marR="0" indent="0" algn="l">
                        <a:lnSpc>
                          <a:spcPct val="200000"/>
                        </a:lnSpc>
                        <a:spcBef>
                          <a:spcPts val="0"/>
                        </a:spcBef>
                        <a:spcAft>
                          <a:spcPts val="0"/>
                        </a:spcAft>
                      </a:pPr>
                      <a:r>
                        <a:rPr lang="en-US" sz="800">
                          <a:effectLst/>
                        </a:rPr>
                        <a:t>-2.113***</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-2.070*</a:t>
                      </a:r>
                      <a:endParaRPr lang="en-US" sz="900">
                        <a:effectLst/>
                      </a:endParaRPr>
                    </a:p>
                    <a:p>
                      <a:pPr marL="0" marR="0" indent="0" algn="l">
                        <a:lnSpc>
                          <a:spcPct val="200000"/>
                        </a:lnSpc>
                        <a:spcBef>
                          <a:spcPts val="0"/>
                        </a:spcBef>
                        <a:spcAft>
                          <a:spcPts val="0"/>
                        </a:spcAft>
                      </a:pPr>
                      <a:r>
                        <a:rPr lang="en-US" sz="800">
                          <a:effectLst/>
                        </a:rPr>
                        <a:t>-2.668***</a:t>
                      </a:r>
                      <a:endParaRPr lang="en-US" sz="900">
                        <a:effectLst/>
                      </a:endParaRPr>
                    </a:p>
                    <a:p>
                      <a:pPr marL="0" marR="0" indent="0" algn="l">
                        <a:lnSpc>
                          <a:spcPct val="200000"/>
                        </a:lnSpc>
                        <a:spcBef>
                          <a:spcPts val="0"/>
                        </a:spcBef>
                        <a:spcAft>
                          <a:spcPts val="0"/>
                        </a:spcAft>
                      </a:pPr>
                      <a:r>
                        <a:rPr lang="en-US" sz="800">
                          <a:effectLst/>
                        </a:rPr>
                        <a:t>-2.541***</a:t>
                      </a:r>
                      <a:endParaRPr lang="en-US" sz="900">
                        <a:effectLst/>
                      </a:endParaRPr>
                    </a:p>
                    <a:p>
                      <a:pPr marL="0" marR="0" indent="0" algn="l">
                        <a:lnSpc>
                          <a:spcPct val="200000"/>
                        </a:lnSpc>
                        <a:spcBef>
                          <a:spcPts val="0"/>
                        </a:spcBef>
                        <a:spcAft>
                          <a:spcPts val="0"/>
                        </a:spcAft>
                      </a:pPr>
                      <a:r>
                        <a:rPr lang="en-US" sz="800">
                          <a:effectLst/>
                        </a:rPr>
                        <a:t>-2.797***</a:t>
                      </a:r>
                      <a:endParaRPr lang="en-US" sz="900">
                        <a:effectLst/>
                      </a:endParaRPr>
                    </a:p>
                    <a:p>
                      <a:pPr marL="0" marR="0" indent="0" algn="l">
                        <a:lnSpc>
                          <a:spcPct val="200000"/>
                        </a:lnSpc>
                        <a:spcBef>
                          <a:spcPts val="0"/>
                        </a:spcBef>
                        <a:spcAft>
                          <a:spcPts val="0"/>
                        </a:spcAft>
                      </a:pPr>
                      <a:r>
                        <a:rPr lang="en-US" sz="800">
                          <a:effectLst/>
                        </a:rPr>
                        <a:t>-2.490***</a:t>
                      </a:r>
                      <a:endParaRPr lang="en-US" sz="900">
                        <a:effectLst/>
                      </a:endParaRPr>
                    </a:p>
                    <a:p>
                      <a:pPr marL="0" marR="0" indent="0" algn="l">
                        <a:lnSpc>
                          <a:spcPct val="200000"/>
                        </a:lnSpc>
                        <a:spcBef>
                          <a:spcPts val="0"/>
                        </a:spcBef>
                        <a:spcAft>
                          <a:spcPts val="0"/>
                        </a:spcAft>
                      </a:pPr>
                      <a:r>
                        <a:rPr lang="en-US" sz="800">
                          <a:effectLst/>
                        </a:rPr>
                        <a:t>-2.877***</a:t>
                      </a:r>
                      <a:endParaRPr lang="en-US" sz="900">
                        <a:effectLst/>
                      </a:endParaRPr>
                    </a:p>
                    <a:p>
                      <a:pPr marL="0" marR="0" indent="0" algn="l">
                        <a:lnSpc>
                          <a:spcPct val="200000"/>
                        </a:lnSpc>
                        <a:spcBef>
                          <a:spcPts val="0"/>
                        </a:spcBef>
                        <a:spcAft>
                          <a:spcPts val="0"/>
                        </a:spcAft>
                      </a:pPr>
                      <a:r>
                        <a:rPr lang="en-US" sz="800">
                          <a:effectLst/>
                        </a:rPr>
                        <a:t>-3.324***</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-3.069***</a:t>
                      </a:r>
                      <a:endParaRPr lang="en-US" sz="900">
                        <a:effectLst/>
                      </a:endParaRPr>
                    </a:p>
                    <a:p>
                      <a:pPr marL="0" marR="0" indent="0" algn="l">
                        <a:lnSpc>
                          <a:spcPct val="200000"/>
                        </a:lnSpc>
                        <a:spcBef>
                          <a:spcPts val="0"/>
                        </a:spcBef>
                        <a:spcAft>
                          <a:spcPts val="0"/>
                        </a:spcAft>
                      </a:pPr>
                      <a:r>
                        <a:rPr lang="en-US" sz="800">
                          <a:effectLst/>
                        </a:rPr>
                        <a:t>-2.093*</a:t>
                      </a:r>
                      <a:endParaRPr lang="en-US" sz="900">
                        <a:effectLst/>
                      </a:endParaRPr>
                    </a:p>
                    <a:p>
                      <a:pPr marL="0" marR="0" indent="0" algn="l">
                        <a:lnSpc>
                          <a:spcPct val="200000"/>
                        </a:lnSpc>
                        <a:spcBef>
                          <a:spcPts val="0"/>
                        </a:spcBef>
                        <a:spcAft>
                          <a:spcPts val="0"/>
                        </a:spcAft>
                      </a:pPr>
                      <a:r>
                        <a:rPr lang="en-US" sz="800">
                          <a:effectLst/>
                        </a:rPr>
                        <a:t>-2.029*</a:t>
                      </a:r>
                      <a:endParaRPr lang="en-US" sz="900">
                        <a:effectLst/>
                      </a:endParaRPr>
                    </a:p>
                    <a:p>
                      <a:pPr marL="0" marR="0" indent="0" algn="l">
                        <a:lnSpc>
                          <a:spcPct val="200000"/>
                        </a:lnSpc>
                        <a:spcBef>
                          <a:spcPts val="0"/>
                        </a:spcBef>
                        <a:spcAft>
                          <a:spcPts val="0"/>
                        </a:spcAft>
                      </a:pPr>
                      <a:r>
                        <a:rPr lang="en-US" sz="800">
                          <a:effectLst/>
                        </a:rPr>
                        <a:t>-0.895</a:t>
                      </a:r>
                      <a:endParaRPr lang="en-US" sz="900">
                        <a:effectLst/>
                      </a:endParaRPr>
                    </a:p>
                    <a:p>
                      <a:pPr marL="0" marR="0" indent="0" algn="l">
                        <a:lnSpc>
                          <a:spcPct val="200000"/>
                        </a:lnSpc>
                        <a:spcBef>
                          <a:spcPts val="0"/>
                        </a:spcBef>
                        <a:spcAft>
                          <a:spcPts val="0"/>
                        </a:spcAft>
                      </a:pPr>
                      <a:r>
                        <a:rPr lang="en-US" sz="800">
                          <a:effectLst/>
                        </a:rPr>
                        <a:t>-1.215</a:t>
                      </a:r>
                      <a:endParaRPr lang="en-US" sz="900">
                        <a:effectLst/>
                      </a:endParaRPr>
                    </a:p>
                    <a:p>
                      <a:pPr marL="0" marR="0" indent="0" algn="l">
                        <a:lnSpc>
                          <a:spcPct val="200000"/>
                        </a:lnSpc>
                        <a:spcBef>
                          <a:spcPts val="0"/>
                        </a:spcBef>
                        <a:spcAft>
                          <a:spcPts val="0"/>
                        </a:spcAft>
                      </a:pPr>
                      <a:r>
                        <a:rPr lang="en-US" sz="800">
                          <a:effectLst/>
                        </a:rPr>
                        <a:t>-1.283</a:t>
                      </a:r>
                      <a:endParaRPr lang="en-US" sz="900">
                        <a:effectLst/>
                      </a:endParaRPr>
                    </a:p>
                    <a:p>
                      <a:pPr marL="0" marR="0" indent="0" algn="l">
                        <a:lnSpc>
                          <a:spcPct val="200000"/>
                        </a:lnSpc>
                        <a:spcBef>
                          <a:spcPts val="0"/>
                        </a:spcBef>
                        <a:spcAft>
                          <a:spcPts val="0"/>
                        </a:spcAft>
                      </a:pPr>
                      <a:r>
                        <a:rPr lang="en-US" sz="800">
                          <a:effectLst/>
                        </a:rPr>
                        <a:t>-2.836***</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-2.576***</a:t>
                      </a:r>
                      <a:endParaRPr lang="en-US" sz="900">
                        <a:effectLst/>
                      </a:endParaRPr>
                    </a:p>
                    <a:p>
                      <a:pPr marL="0" marR="0" indent="0" algn="l">
                        <a:lnSpc>
                          <a:spcPct val="200000"/>
                        </a:lnSpc>
                        <a:spcBef>
                          <a:spcPts val="0"/>
                        </a:spcBef>
                        <a:spcAft>
                          <a:spcPts val="0"/>
                        </a:spcAft>
                      </a:pPr>
                      <a:r>
                        <a:rPr lang="en-US" sz="800">
                          <a:effectLst/>
                        </a:rPr>
                        <a:t>-1.859</a:t>
                      </a:r>
                      <a:endParaRPr lang="en-US" sz="900">
                        <a:effectLst/>
                      </a:endParaRPr>
                    </a:p>
                    <a:p>
                      <a:pPr marL="0" marR="0" indent="0" algn="l">
                        <a:lnSpc>
                          <a:spcPct val="200000"/>
                        </a:lnSpc>
                        <a:spcBef>
                          <a:spcPts val="0"/>
                        </a:spcBef>
                        <a:spcAft>
                          <a:spcPts val="0"/>
                        </a:spcAft>
                      </a:pPr>
                      <a:r>
                        <a:rPr lang="en-US" sz="800">
                          <a:effectLst/>
                        </a:rPr>
                        <a:t>-1.762</a:t>
                      </a:r>
                      <a:endParaRPr lang="en-US" sz="900">
                        <a:effectLst/>
                      </a:endParaRPr>
                    </a:p>
                    <a:p>
                      <a:pPr marL="0" marR="0" indent="0" algn="l">
                        <a:lnSpc>
                          <a:spcPct val="200000"/>
                        </a:lnSpc>
                        <a:spcBef>
                          <a:spcPts val="0"/>
                        </a:spcBef>
                        <a:spcAft>
                          <a:spcPts val="0"/>
                        </a:spcAft>
                      </a:pPr>
                      <a:r>
                        <a:rPr lang="en-US" sz="800">
                          <a:effectLst/>
                        </a:rPr>
                        <a:t>-2.176**</a:t>
                      </a:r>
                      <a:endParaRPr lang="en-US" sz="900">
                        <a:effectLst/>
                      </a:endParaRPr>
                    </a:p>
                    <a:p>
                      <a:pPr marL="0" marR="0" indent="0" algn="l">
                        <a:lnSpc>
                          <a:spcPct val="200000"/>
                        </a:lnSpc>
                        <a:spcBef>
                          <a:spcPts val="0"/>
                        </a:spcBef>
                        <a:spcAft>
                          <a:spcPts val="0"/>
                        </a:spcAft>
                      </a:pPr>
                      <a:r>
                        <a:rPr lang="en-US" sz="800">
                          <a:effectLst/>
                        </a:rPr>
                        <a:t>-3.059***</a:t>
                      </a:r>
                      <a:endParaRPr lang="en-US" sz="900">
                        <a:effectLst/>
                      </a:endParaRPr>
                    </a:p>
                    <a:p>
                      <a:pPr marL="0" marR="0" indent="0" algn="l">
                        <a:lnSpc>
                          <a:spcPct val="200000"/>
                        </a:lnSpc>
                        <a:spcBef>
                          <a:spcPts val="0"/>
                        </a:spcBef>
                        <a:spcAft>
                          <a:spcPts val="0"/>
                        </a:spcAft>
                      </a:pPr>
                      <a:r>
                        <a:rPr lang="en-US" sz="800">
                          <a:effectLst/>
                        </a:rPr>
                        <a:t>-2.037*</a:t>
                      </a:r>
                      <a:endParaRPr lang="en-US" sz="900">
                        <a:effectLst/>
                      </a:endParaRPr>
                    </a:p>
                    <a:p>
                      <a:pPr marL="0" marR="0" indent="0" algn="l">
                        <a:lnSpc>
                          <a:spcPct val="200000"/>
                        </a:lnSpc>
                        <a:spcBef>
                          <a:spcPts val="0"/>
                        </a:spcBef>
                        <a:spcAft>
                          <a:spcPts val="0"/>
                        </a:spcAft>
                      </a:pPr>
                      <a:r>
                        <a:rPr lang="en-US" sz="800">
                          <a:effectLst/>
                        </a:rPr>
                        <a:t>-4.245***</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-1.667</a:t>
                      </a:r>
                      <a:endParaRPr lang="en-US" sz="900">
                        <a:effectLst/>
                      </a:endParaRPr>
                    </a:p>
                    <a:p>
                      <a:pPr marL="0" marR="0" indent="0" algn="l">
                        <a:lnSpc>
                          <a:spcPct val="200000"/>
                        </a:lnSpc>
                        <a:spcBef>
                          <a:spcPts val="0"/>
                        </a:spcBef>
                        <a:spcAft>
                          <a:spcPts val="0"/>
                        </a:spcAft>
                      </a:pPr>
                      <a:r>
                        <a:rPr lang="en-US" sz="800">
                          <a:effectLst/>
                        </a:rPr>
                        <a:t>-2.767***</a:t>
                      </a:r>
                      <a:endParaRPr lang="en-US" sz="900">
                        <a:effectLst/>
                      </a:endParaRPr>
                    </a:p>
                    <a:p>
                      <a:pPr marL="0" marR="0" indent="0" algn="l">
                        <a:lnSpc>
                          <a:spcPct val="200000"/>
                        </a:lnSpc>
                        <a:spcBef>
                          <a:spcPts val="0"/>
                        </a:spcBef>
                        <a:spcAft>
                          <a:spcPts val="0"/>
                        </a:spcAft>
                      </a:pPr>
                      <a:r>
                        <a:rPr lang="en-US" sz="800">
                          <a:effectLst/>
                        </a:rPr>
                        <a:t>-2.562***</a:t>
                      </a:r>
                      <a:endParaRPr lang="en-US" sz="900">
                        <a:effectLst/>
                      </a:endParaRPr>
                    </a:p>
                    <a:p>
                      <a:pPr marL="0" marR="0" indent="0" algn="l">
                        <a:lnSpc>
                          <a:spcPct val="200000"/>
                        </a:lnSpc>
                        <a:spcBef>
                          <a:spcPts val="0"/>
                        </a:spcBef>
                        <a:spcAft>
                          <a:spcPts val="0"/>
                        </a:spcAft>
                      </a:pPr>
                      <a:r>
                        <a:rPr lang="en-US" sz="800">
                          <a:effectLst/>
                        </a:rPr>
                        <a:t>-1.921</a:t>
                      </a:r>
                      <a:endParaRPr lang="en-US" sz="900">
                        <a:effectLst/>
                      </a:endParaRPr>
                    </a:p>
                    <a:p>
                      <a:pPr marL="0" marR="0" indent="0" algn="l">
                        <a:lnSpc>
                          <a:spcPct val="200000"/>
                        </a:lnSpc>
                        <a:spcBef>
                          <a:spcPts val="0"/>
                        </a:spcBef>
                        <a:spcAft>
                          <a:spcPts val="0"/>
                        </a:spcAft>
                      </a:pPr>
                      <a:r>
                        <a:rPr lang="en-US" sz="800">
                          <a:effectLst/>
                        </a:rPr>
                        <a:t>-1.198</a:t>
                      </a:r>
                      <a:endParaRPr lang="en-US" sz="900">
                        <a:effectLst/>
                      </a:endParaRPr>
                    </a:p>
                    <a:p>
                      <a:pPr marL="0" marR="0" indent="0" algn="l">
                        <a:lnSpc>
                          <a:spcPct val="200000"/>
                        </a:lnSpc>
                        <a:spcBef>
                          <a:spcPts val="0"/>
                        </a:spcBef>
                        <a:spcAft>
                          <a:spcPts val="0"/>
                        </a:spcAft>
                      </a:pPr>
                      <a:r>
                        <a:rPr lang="en-US" sz="800">
                          <a:effectLst/>
                        </a:rPr>
                        <a:t>-1.646</a:t>
                      </a:r>
                      <a:endParaRPr lang="en-US" sz="900">
                        <a:effectLst/>
                      </a:endParaRPr>
                    </a:p>
                    <a:p>
                      <a:pPr marL="0" marR="0" indent="0" algn="l">
                        <a:lnSpc>
                          <a:spcPct val="200000"/>
                        </a:lnSpc>
                        <a:spcBef>
                          <a:spcPts val="0"/>
                        </a:spcBef>
                        <a:spcAft>
                          <a:spcPts val="0"/>
                        </a:spcAft>
                      </a:pPr>
                      <a:r>
                        <a:rPr lang="en-US" sz="800">
                          <a:effectLst/>
                        </a:rPr>
                        <a:t>-2.244***</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-2.019*</a:t>
                      </a:r>
                      <a:endParaRPr lang="en-US" sz="900">
                        <a:effectLst/>
                      </a:endParaRPr>
                    </a:p>
                    <a:p>
                      <a:pPr marL="0" marR="0" indent="0" algn="l">
                        <a:lnSpc>
                          <a:spcPct val="200000"/>
                        </a:lnSpc>
                        <a:spcBef>
                          <a:spcPts val="0"/>
                        </a:spcBef>
                        <a:spcAft>
                          <a:spcPts val="0"/>
                        </a:spcAft>
                      </a:pPr>
                      <a:r>
                        <a:rPr lang="en-US" sz="800">
                          <a:effectLst/>
                        </a:rPr>
                        <a:t>-2.385***</a:t>
                      </a:r>
                      <a:endParaRPr lang="en-US" sz="900">
                        <a:effectLst/>
                      </a:endParaRPr>
                    </a:p>
                    <a:p>
                      <a:pPr marL="0" marR="0" indent="0" algn="l">
                        <a:lnSpc>
                          <a:spcPct val="200000"/>
                        </a:lnSpc>
                        <a:spcBef>
                          <a:spcPts val="0"/>
                        </a:spcBef>
                        <a:spcAft>
                          <a:spcPts val="0"/>
                        </a:spcAft>
                      </a:pPr>
                      <a:r>
                        <a:rPr lang="en-US" sz="800">
                          <a:effectLst/>
                        </a:rPr>
                        <a:t>-2.449***</a:t>
                      </a:r>
                      <a:endParaRPr lang="en-US" sz="900">
                        <a:effectLst/>
                      </a:endParaRPr>
                    </a:p>
                    <a:p>
                      <a:pPr marL="0" marR="0" indent="0" algn="l">
                        <a:lnSpc>
                          <a:spcPct val="200000"/>
                        </a:lnSpc>
                        <a:spcBef>
                          <a:spcPts val="0"/>
                        </a:spcBef>
                        <a:spcAft>
                          <a:spcPts val="0"/>
                        </a:spcAft>
                      </a:pPr>
                      <a:r>
                        <a:rPr lang="en-US" sz="800">
                          <a:effectLst/>
                        </a:rPr>
                        <a:t>-2.985***</a:t>
                      </a:r>
                      <a:endParaRPr lang="en-US" sz="900">
                        <a:effectLst/>
                      </a:endParaRPr>
                    </a:p>
                    <a:p>
                      <a:pPr marL="0" marR="0" indent="0" algn="l">
                        <a:lnSpc>
                          <a:spcPct val="200000"/>
                        </a:lnSpc>
                        <a:spcBef>
                          <a:spcPts val="0"/>
                        </a:spcBef>
                        <a:spcAft>
                          <a:spcPts val="0"/>
                        </a:spcAft>
                      </a:pPr>
                      <a:r>
                        <a:rPr lang="en-US" sz="800">
                          <a:effectLst/>
                        </a:rPr>
                        <a:t>-2.884***</a:t>
                      </a:r>
                      <a:endParaRPr lang="en-US" sz="900">
                        <a:effectLst/>
                      </a:endParaRPr>
                    </a:p>
                    <a:p>
                      <a:pPr marL="0" marR="0" indent="0" algn="l">
                        <a:lnSpc>
                          <a:spcPct val="200000"/>
                        </a:lnSpc>
                        <a:spcBef>
                          <a:spcPts val="0"/>
                        </a:spcBef>
                        <a:spcAft>
                          <a:spcPts val="0"/>
                        </a:spcAft>
                      </a:pPr>
                      <a:r>
                        <a:rPr lang="en-US" sz="800">
                          <a:effectLst/>
                        </a:rPr>
                        <a:t>-3.036***</a:t>
                      </a:r>
                      <a:endParaRPr lang="en-US" sz="900">
                        <a:effectLst/>
                      </a:endParaRPr>
                    </a:p>
                    <a:p>
                      <a:pPr marL="0" marR="0" indent="0" algn="l">
                        <a:lnSpc>
                          <a:spcPct val="200000"/>
                        </a:lnSpc>
                        <a:spcBef>
                          <a:spcPts val="0"/>
                        </a:spcBef>
                        <a:spcAft>
                          <a:spcPts val="0"/>
                        </a:spcAft>
                      </a:pPr>
                      <a:r>
                        <a:rPr lang="en-US" sz="800">
                          <a:effectLst/>
                        </a:rPr>
                        <a:t>-3.141***</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-3.256***</a:t>
                      </a:r>
                      <a:endParaRPr lang="en-US" sz="900">
                        <a:effectLst/>
                      </a:endParaRPr>
                    </a:p>
                    <a:p>
                      <a:pPr marL="0" marR="0" indent="0" algn="l">
                        <a:lnSpc>
                          <a:spcPct val="200000"/>
                        </a:lnSpc>
                        <a:spcBef>
                          <a:spcPts val="0"/>
                        </a:spcBef>
                        <a:spcAft>
                          <a:spcPts val="0"/>
                        </a:spcAft>
                      </a:pPr>
                      <a:r>
                        <a:rPr lang="en-US" sz="800">
                          <a:effectLst/>
                        </a:rPr>
                        <a:t>-2.083**</a:t>
                      </a:r>
                      <a:endParaRPr lang="en-US" sz="900">
                        <a:effectLst/>
                      </a:endParaRPr>
                    </a:p>
                    <a:p>
                      <a:pPr marL="0" marR="0" indent="0" algn="l">
                        <a:lnSpc>
                          <a:spcPct val="200000"/>
                        </a:lnSpc>
                        <a:spcBef>
                          <a:spcPts val="0"/>
                        </a:spcBef>
                        <a:spcAft>
                          <a:spcPts val="0"/>
                        </a:spcAft>
                      </a:pPr>
                      <a:r>
                        <a:rPr lang="en-US" sz="800">
                          <a:effectLst/>
                        </a:rPr>
                        <a:t>-2.076**</a:t>
                      </a:r>
                      <a:endParaRPr lang="en-US" sz="900">
                        <a:effectLst/>
                      </a:endParaRPr>
                    </a:p>
                    <a:p>
                      <a:pPr marL="0" marR="0" indent="0" algn="l">
                        <a:lnSpc>
                          <a:spcPct val="200000"/>
                        </a:lnSpc>
                        <a:spcBef>
                          <a:spcPts val="0"/>
                        </a:spcBef>
                        <a:spcAft>
                          <a:spcPts val="0"/>
                        </a:spcAft>
                      </a:pPr>
                      <a:r>
                        <a:rPr lang="en-US" sz="800">
                          <a:effectLst/>
                        </a:rPr>
                        <a:t>-1.684</a:t>
                      </a:r>
                      <a:endParaRPr lang="en-US" sz="900">
                        <a:effectLst/>
                      </a:endParaRPr>
                    </a:p>
                    <a:p>
                      <a:pPr marL="0" marR="0" indent="0" algn="l">
                        <a:lnSpc>
                          <a:spcPct val="200000"/>
                        </a:lnSpc>
                        <a:spcBef>
                          <a:spcPts val="0"/>
                        </a:spcBef>
                        <a:spcAft>
                          <a:spcPts val="0"/>
                        </a:spcAft>
                      </a:pPr>
                      <a:r>
                        <a:rPr lang="en-US" sz="800">
                          <a:effectLst/>
                        </a:rPr>
                        <a:t>-1.908</a:t>
                      </a:r>
                      <a:endParaRPr lang="en-US" sz="900">
                        <a:effectLst/>
                      </a:endParaRPr>
                    </a:p>
                    <a:p>
                      <a:pPr marL="0" marR="0" indent="0" algn="l">
                        <a:lnSpc>
                          <a:spcPct val="200000"/>
                        </a:lnSpc>
                        <a:spcBef>
                          <a:spcPts val="0"/>
                        </a:spcBef>
                        <a:spcAft>
                          <a:spcPts val="0"/>
                        </a:spcAft>
                      </a:pPr>
                      <a:r>
                        <a:rPr lang="en-US" sz="800">
                          <a:effectLst/>
                        </a:rPr>
                        <a:t>-1.717</a:t>
                      </a:r>
                      <a:endParaRPr lang="en-US" sz="900">
                        <a:effectLst/>
                      </a:endParaRPr>
                    </a:p>
                    <a:p>
                      <a:pPr marL="0" marR="0" indent="0" algn="l">
                        <a:lnSpc>
                          <a:spcPct val="200000"/>
                        </a:lnSpc>
                        <a:spcBef>
                          <a:spcPts val="0"/>
                        </a:spcBef>
                        <a:spcAft>
                          <a:spcPts val="0"/>
                        </a:spcAft>
                      </a:pPr>
                      <a:r>
                        <a:rPr lang="en-US" sz="800">
                          <a:effectLst/>
                        </a:rPr>
                        <a:t>-2.088**</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First Diff</a:t>
                      </a:r>
                      <a:endParaRPr lang="en-US" sz="900">
                        <a:effectLst/>
                      </a:endParaRPr>
                    </a:p>
                    <a:p>
                      <a:pPr marL="0" marR="0" indent="0" algn="l">
                        <a:lnSpc>
                          <a:spcPct val="200000"/>
                        </a:lnSpc>
                        <a:spcBef>
                          <a:spcPts val="0"/>
                        </a:spcBef>
                        <a:spcAft>
                          <a:spcPts val="0"/>
                        </a:spcAft>
                      </a:pPr>
                      <a:r>
                        <a:rPr lang="en-US" sz="800">
                          <a:effectLst/>
                        </a:rPr>
                        <a:t>-3.147***</a:t>
                      </a:r>
                      <a:endParaRPr lang="en-US" sz="900">
                        <a:effectLst/>
                      </a:endParaRPr>
                    </a:p>
                    <a:p>
                      <a:pPr marL="0" marR="0" indent="0" algn="l">
                        <a:lnSpc>
                          <a:spcPct val="200000"/>
                        </a:lnSpc>
                        <a:spcBef>
                          <a:spcPts val="0"/>
                        </a:spcBef>
                        <a:spcAft>
                          <a:spcPts val="0"/>
                        </a:spcAft>
                      </a:pPr>
                      <a:r>
                        <a:rPr lang="en-US" sz="800">
                          <a:effectLst/>
                        </a:rPr>
                        <a:t>-2.375***</a:t>
                      </a:r>
                      <a:endParaRPr lang="en-US" sz="900">
                        <a:effectLst/>
                      </a:endParaRPr>
                    </a:p>
                    <a:p>
                      <a:pPr marL="0" marR="0" indent="0" algn="l">
                        <a:lnSpc>
                          <a:spcPct val="200000"/>
                        </a:lnSpc>
                        <a:spcBef>
                          <a:spcPts val="0"/>
                        </a:spcBef>
                        <a:spcAft>
                          <a:spcPts val="0"/>
                        </a:spcAft>
                      </a:pPr>
                      <a:r>
                        <a:rPr lang="en-US" sz="800">
                          <a:effectLst/>
                        </a:rPr>
                        <a:t>-2.476***</a:t>
                      </a:r>
                      <a:endParaRPr lang="en-US" sz="900">
                        <a:effectLst/>
                      </a:endParaRPr>
                    </a:p>
                    <a:p>
                      <a:pPr marL="0" marR="0" indent="0" algn="l">
                        <a:lnSpc>
                          <a:spcPct val="200000"/>
                        </a:lnSpc>
                        <a:spcBef>
                          <a:spcPts val="0"/>
                        </a:spcBef>
                        <a:spcAft>
                          <a:spcPts val="0"/>
                        </a:spcAft>
                      </a:pPr>
                      <a:r>
                        <a:rPr lang="en-US" sz="800">
                          <a:effectLst/>
                        </a:rPr>
                        <a:t>-2.832***</a:t>
                      </a:r>
                      <a:endParaRPr lang="en-US" sz="900">
                        <a:effectLst/>
                      </a:endParaRPr>
                    </a:p>
                    <a:p>
                      <a:pPr marL="0" marR="0" indent="0" algn="l">
                        <a:lnSpc>
                          <a:spcPct val="200000"/>
                        </a:lnSpc>
                        <a:spcBef>
                          <a:spcPts val="0"/>
                        </a:spcBef>
                        <a:spcAft>
                          <a:spcPts val="0"/>
                        </a:spcAft>
                      </a:pPr>
                      <a:r>
                        <a:rPr lang="en-US" sz="800">
                          <a:effectLst/>
                        </a:rPr>
                        <a:t>-2.478***</a:t>
                      </a:r>
                      <a:endParaRPr lang="en-US" sz="900">
                        <a:effectLst/>
                      </a:endParaRPr>
                    </a:p>
                    <a:p>
                      <a:pPr marL="0" marR="0" indent="0" algn="l">
                        <a:lnSpc>
                          <a:spcPct val="200000"/>
                        </a:lnSpc>
                        <a:spcBef>
                          <a:spcPts val="0"/>
                        </a:spcBef>
                        <a:spcAft>
                          <a:spcPts val="0"/>
                        </a:spcAft>
                      </a:pPr>
                      <a:r>
                        <a:rPr lang="en-US" sz="800">
                          <a:effectLst/>
                        </a:rPr>
                        <a:t>-2.977***</a:t>
                      </a:r>
                      <a:endParaRPr lang="en-US" sz="900">
                        <a:effectLst/>
                      </a:endParaRPr>
                    </a:p>
                    <a:p>
                      <a:pPr marL="0" marR="0" indent="0" algn="l">
                        <a:lnSpc>
                          <a:spcPct val="200000"/>
                        </a:lnSpc>
                        <a:spcBef>
                          <a:spcPts val="0"/>
                        </a:spcBef>
                        <a:spcAft>
                          <a:spcPts val="0"/>
                        </a:spcAft>
                      </a:pPr>
                      <a:r>
                        <a:rPr lang="en-US" sz="800">
                          <a:effectLst/>
                        </a:rPr>
                        <a:t>-3.455***</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a:effectLst/>
                        </a:rPr>
                        <a:t>Levels</a:t>
                      </a:r>
                      <a:endParaRPr lang="en-US" sz="900">
                        <a:effectLst/>
                      </a:endParaRPr>
                    </a:p>
                    <a:p>
                      <a:pPr marL="0" marR="0" indent="0" algn="l">
                        <a:lnSpc>
                          <a:spcPct val="200000"/>
                        </a:lnSpc>
                        <a:spcBef>
                          <a:spcPts val="0"/>
                        </a:spcBef>
                        <a:spcAft>
                          <a:spcPts val="0"/>
                        </a:spcAft>
                      </a:pPr>
                      <a:r>
                        <a:rPr lang="en-US" sz="800">
                          <a:effectLst/>
                        </a:rPr>
                        <a:t>-3.628***</a:t>
                      </a:r>
                      <a:endParaRPr lang="en-US" sz="900">
                        <a:effectLst/>
                      </a:endParaRPr>
                    </a:p>
                    <a:p>
                      <a:pPr marL="0" marR="0" indent="0" algn="l">
                        <a:lnSpc>
                          <a:spcPct val="200000"/>
                        </a:lnSpc>
                        <a:spcBef>
                          <a:spcPts val="0"/>
                        </a:spcBef>
                        <a:spcAft>
                          <a:spcPts val="0"/>
                        </a:spcAft>
                      </a:pPr>
                      <a:r>
                        <a:rPr lang="en-US" sz="800">
                          <a:effectLst/>
                        </a:rPr>
                        <a:t>-2.372**</a:t>
                      </a:r>
                      <a:endParaRPr lang="en-US" sz="900">
                        <a:effectLst/>
                      </a:endParaRPr>
                    </a:p>
                    <a:p>
                      <a:pPr marL="0" marR="0" indent="0" algn="l">
                        <a:lnSpc>
                          <a:spcPct val="200000"/>
                        </a:lnSpc>
                        <a:spcBef>
                          <a:spcPts val="0"/>
                        </a:spcBef>
                        <a:spcAft>
                          <a:spcPts val="0"/>
                        </a:spcAft>
                      </a:pPr>
                      <a:r>
                        <a:rPr lang="en-US" sz="800">
                          <a:effectLst/>
                        </a:rPr>
                        <a:t>-2.765**</a:t>
                      </a:r>
                      <a:endParaRPr lang="en-US" sz="900">
                        <a:effectLst/>
                      </a:endParaRPr>
                    </a:p>
                    <a:p>
                      <a:pPr marL="0" marR="0" indent="0" algn="l">
                        <a:lnSpc>
                          <a:spcPct val="200000"/>
                        </a:lnSpc>
                        <a:spcBef>
                          <a:spcPts val="0"/>
                        </a:spcBef>
                        <a:spcAft>
                          <a:spcPts val="0"/>
                        </a:spcAft>
                      </a:pPr>
                      <a:r>
                        <a:rPr lang="en-US" sz="800">
                          <a:effectLst/>
                        </a:rPr>
                        <a:t>-1.797</a:t>
                      </a:r>
                      <a:endParaRPr lang="en-US" sz="900">
                        <a:effectLst/>
                      </a:endParaRPr>
                    </a:p>
                    <a:p>
                      <a:pPr marL="0" marR="0" indent="0" algn="l">
                        <a:lnSpc>
                          <a:spcPct val="200000"/>
                        </a:lnSpc>
                        <a:spcBef>
                          <a:spcPts val="0"/>
                        </a:spcBef>
                        <a:spcAft>
                          <a:spcPts val="0"/>
                        </a:spcAft>
                      </a:pPr>
                      <a:r>
                        <a:rPr lang="en-US" sz="800">
                          <a:effectLst/>
                        </a:rPr>
                        <a:t>-2.521*</a:t>
                      </a:r>
                      <a:endParaRPr lang="en-US" sz="900">
                        <a:effectLst/>
                      </a:endParaRPr>
                    </a:p>
                    <a:p>
                      <a:pPr marL="0" marR="0" indent="0" algn="l">
                        <a:lnSpc>
                          <a:spcPct val="200000"/>
                        </a:lnSpc>
                        <a:spcBef>
                          <a:spcPts val="0"/>
                        </a:spcBef>
                        <a:spcAft>
                          <a:spcPts val="0"/>
                        </a:spcAft>
                      </a:pPr>
                      <a:r>
                        <a:rPr lang="en-US" sz="800">
                          <a:effectLst/>
                        </a:rPr>
                        <a:t>-0.633</a:t>
                      </a:r>
                      <a:endParaRPr lang="en-US" sz="900">
                        <a:effectLst/>
                      </a:endParaRPr>
                    </a:p>
                    <a:p>
                      <a:pPr marL="0" marR="0" indent="0" algn="l">
                        <a:lnSpc>
                          <a:spcPct val="200000"/>
                        </a:lnSpc>
                        <a:spcBef>
                          <a:spcPts val="0"/>
                        </a:spcBef>
                        <a:spcAft>
                          <a:spcPts val="0"/>
                        </a:spcAft>
                      </a:pPr>
                      <a:r>
                        <a:rPr lang="en-US" sz="800">
                          <a:effectLst/>
                        </a:rPr>
                        <a:t>-2.316**</a:t>
                      </a:r>
                      <a:endParaRPr lang="en-US" sz="9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tc>
                  <a:txBody>
                    <a:bodyPr/>
                    <a:lstStyle/>
                    <a:p>
                      <a:pPr marL="0" marR="0" indent="0" algn="l">
                        <a:lnSpc>
                          <a:spcPct val="200000"/>
                        </a:lnSpc>
                        <a:spcBef>
                          <a:spcPts val="0"/>
                        </a:spcBef>
                        <a:spcAft>
                          <a:spcPts val="0"/>
                        </a:spcAft>
                      </a:pPr>
                      <a:r>
                        <a:rPr lang="en-US" sz="800" dirty="0">
                          <a:effectLst/>
                        </a:rPr>
                        <a:t>First Diff</a:t>
                      </a:r>
                      <a:endParaRPr lang="en-US" sz="900" dirty="0">
                        <a:effectLst/>
                      </a:endParaRPr>
                    </a:p>
                    <a:p>
                      <a:pPr marL="0" marR="0" indent="0" algn="l">
                        <a:lnSpc>
                          <a:spcPct val="200000"/>
                        </a:lnSpc>
                        <a:spcBef>
                          <a:spcPts val="0"/>
                        </a:spcBef>
                        <a:spcAft>
                          <a:spcPts val="0"/>
                        </a:spcAft>
                      </a:pPr>
                      <a:r>
                        <a:rPr lang="en-US" sz="800" dirty="0">
                          <a:effectLst/>
                        </a:rPr>
                        <a:t>-3.309***</a:t>
                      </a:r>
                      <a:endParaRPr lang="en-US" sz="900" dirty="0">
                        <a:effectLst/>
                      </a:endParaRPr>
                    </a:p>
                    <a:p>
                      <a:pPr marL="0" marR="0" indent="0" algn="l">
                        <a:lnSpc>
                          <a:spcPct val="200000"/>
                        </a:lnSpc>
                        <a:spcBef>
                          <a:spcPts val="0"/>
                        </a:spcBef>
                        <a:spcAft>
                          <a:spcPts val="0"/>
                        </a:spcAft>
                      </a:pPr>
                      <a:r>
                        <a:rPr lang="en-US" sz="800" dirty="0">
                          <a:effectLst/>
                        </a:rPr>
                        <a:t>-1.359</a:t>
                      </a:r>
                      <a:endParaRPr lang="en-US" sz="900" dirty="0">
                        <a:effectLst/>
                      </a:endParaRPr>
                    </a:p>
                    <a:p>
                      <a:pPr marL="0" marR="0" indent="0" algn="l">
                        <a:lnSpc>
                          <a:spcPct val="200000"/>
                        </a:lnSpc>
                        <a:spcBef>
                          <a:spcPts val="0"/>
                        </a:spcBef>
                        <a:spcAft>
                          <a:spcPts val="0"/>
                        </a:spcAft>
                      </a:pPr>
                      <a:r>
                        <a:rPr lang="en-US" sz="800" dirty="0">
                          <a:effectLst/>
                        </a:rPr>
                        <a:t>-1.398</a:t>
                      </a:r>
                      <a:endParaRPr lang="en-US" sz="900" dirty="0">
                        <a:effectLst/>
                      </a:endParaRPr>
                    </a:p>
                    <a:p>
                      <a:pPr marL="0" marR="0" indent="0" algn="l">
                        <a:lnSpc>
                          <a:spcPct val="200000"/>
                        </a:lnSpc>
                        <a:spcBef>
                          <a:spcPts val="0"/>
                        </a:spcBef>
                        <a:spcAft>
                          <a:spcPts val="0"/>
                        </a:spcAft>
                      </a:pPr>
                      <a:r>
                        <a:rPr lang="en-US" sz="800" dirty="0">
                          <a:effectLst/>
                        </a:rPr>
                        <a:t>-2.557***</a:t>
                      </a:r>
                      <a:endParaRPr lang="en-US" sz="900" dirty="0">
                        <a:effectLst/>
                      </a:endParaRPr>
                    </a:p>
                    <a:p>
                      <a:pPr marL="0" marR="0" indent="0" algn="l">
                        <a:lnSpc>
                          <a:spcPct val="200000"/>
                        </a:lnSpc>
                        <a:spcBef>
                          <a:spcPts val="0"/>
                        </a:spcBef>
                        <a:spcAft>
                          <a:spcPts val="0"/>
                        </a:spcAft>
                      </a:pPr>
                      <a:r>
                        <a:rPr lang="en-US" sz="800" dirty="0">
                          <a:effectLst/>
                        </a:rPr>
                        <a:t>-3.053***</a:t>
                      </a:r>
                      <a:endParaRPr lang="en-US" sz="900" dirty="0">
                        <a:effectLst/>
                      </a:endParaRPr>
                    </a:p>
                    <a:p>
                      <a:pPr marL="0" marR="0" indent="0" algn="l">
                        <a:lnSpc>
                          <a:spcPct val="200000"/>
                        </a:lnSpc>
                        <a:spcBef>
                          <a:spcPts val="0"/>
                        </a:spcBef>
                        <a:spcAft>
                          <a:spcPts val="0"/>
                        </a:spcAft>
                      </a:pPr>
                      <a:r>
                        <a:rPr lang="en-US" sz="800" dirty="0">
                          <a:effectLst/>
                        </a:rPr>
                        <a:t>-2.939***</a:t>
                      </a:r>
                      <a:endParaRPr lang="en-US" sz="900" dirty="0">
                        <a:effectLst/>
                      </a:endParaRPr>
                    </a:p>
                    <a:p>
                      <a:pPr marL="0" marR="0" indent="0" algn="l">
                        <a:lnSpc>
                          <a:spcPct val="200000"/>
                        </a:lnSpc>
                        <a:spcBef>
                          <a:spcPts val="0"/>
                        </a:spcBef>
                        <a:spcAft>
                          <a:spcPts val="0"/>
                        </a:spcAft>
                      </a:pPr>
                      <a:r>
                        <a:rPr lang="en-US" sz="800" dirty="0">
                          <a:effectLst/>
                        </a:rPr>
                        <a:t>-3.423***</a:t>
                      </a:r>
                      <a:endPar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4864" marR="54864" marT="0" marB="0"/>
                </a:tc>
                <a:extLst>
                  <a:ext uri="{0D108BD9-81ED-4DB2-BD59-A6C34878D82A}">
                    <a16:rowId xmlns:a16="http://schemas.microsoft.com/office/drawing/2014/main" val="3504747354"/>
                  </a:ext>
                </a:extLst>
              </a:tr>
            </a:tbl>
          </a:graphicData>
        </a:graphic>
      </p:graphicFrame>
    </p:spTree>
    <p:extLst>
      <p:ext uri="{BB962C8B-B14F-4D97-AF65-F5344CB8AC3E}">
        <p14:creationId xmlns:p14="http://schemas.microsoft.com/office/powerpoint/2010/main" val="120666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6851556" cy="369332"/>
          </a:xfrm>
          <a:prstGeom prst="rect">
            <a:avLst/>
          </a:prstGeom>
        </p:spPr>
        <p:txBody>
          <a:bodyPr wrap="none">
            <a:spAutoFit/>
          </a:bodyPr>
          <a:lstStyle/>
          <a:p>
            <a:r>
              <a:rPr lang="en-US" b="1" dirty="0">
                <a:solidFill>
                  <a:srgbClr val="FF0000"/>
                </a:solidFill>
              </a:rPr>
              <a:t>Test for Long run relationship: Panel Cointegration Test</a:t>
            </a: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8" name="Content Placeholder 7">
            <a:extLst>
              <a:ext uri="{FF2B5EF4-FFF2-40B4-BE49-F238E27FC236}">
                <a16:creationId xmlns:a16="http://schemas.microsoft.com/office/drawing/2014/main" id="{1058099C-35F0-4E37-89D3-511D5F461064}"/>
              </a:ext>
            </a:extLst>
          </p:cNvPr>
          <p:cNvGraphicFramePr>
            <a:graphicFrameLocks noGrp="1"/>
          </p:cNvGraphicFramePr>
          <p:nvPr>
            <p:ph sz="quarter" idx="1"/>
            <p:extLst>
              <p:ext uri="{D42A27DB-BD31-4B8C-83A1-F6EECF244321}">
                <p14:modId xmlns:p14="http://schemas.microsoft.com/office/powerpoint/2010/main" val="1019237427"/>
              </p:ext>
            </p:extLst>
          </p:nvPr>
        </p:nvGraphicFramePr>
        <p:xfrm>
          <a:off x="152400" y="1817132"/>
          <a:ext cx="8839200" cy="2099575"/>
        </p:xfrm>
        <a:graphic>
          <a:graphicData uri="http://schemas.openxmlformats.org/drawingml/2006/table">
            <a:tbl>
              <a:tblPr firstRow="1" firstCol="1" bandRow="1">
                <a:tableStyleId>{5C22544A-7EE6-4342-B048-85BDC9FD1C3A}</a:tableStyleId>
              </a:tblPr>
              <a:tblGrid>
                <a:gridCol w="887456">
                  <a:extLst>
                    <a:ext uri="{9D8B030D-6E8A-4147-A177-3AD203B41FA5}">
                      <a16:colId xmlns:a16="http://schemas.microsoft.com/office/drawing/2014/main" val="4180945918"/>
                    </a:ext>
                  </a:extLst>
                </a:gridCol>
                <a:gridCol w="731886">
                  <a:extLst>
                    <a:ext uri="{9D8B030D-6E8A-4147-A177-3AD203B41FA5}">
                      <a16:colId xmlns:a16="http://schemas.microsoft.com/office/drawing/2014/main" val="599040076"/>
                    </a:ext>
                  </a:extLst>
                </a:gridCol>
                <a:gridCol w="793760">
                  <a:extLst>
                    <a:ext uri="{9D8B030D-6E8A-4147-A177-3AD203B41FA5}">
                      <a16:colId xmlns:a16="http://schemas.microsoft.com/office/drawing/2014/main" val="345351468"/>
                    </a:ext>
                  </a:extLst>
                </a:gridCol>
                <a:gridCol w="731886">
                  <a:extLst>
                    <a:ext uri="{9D8B030D-6E8A-4147-A177-3AD203B41FA5}">
                      <a16:colId xmlns:a16="http://schemas.microsoft.com/office/drawing/2014/main" val="2796267572"/>
                    </a:ext>
                  </a:extLst>
                </a:gridCol>
                <a:gridCol w="793760">
                  <a:extLst>
                    <a:ext uri="{9D8B030D-6E8A-4147-A177-3AD203B41FA5}">
                      <a16:colId xmlns:a16="http://schemas.microsoft.com/office/drawing/2014/main" val="1631160989"/>
                    </a:ext>
                  </a:extLst>
                </a:gridCol>
                <a:gridCol w="731886">
                  <a:extLst>
                    <a:ext uri="{9D8B030D-6E8A-4147-A177-3AD203B41FA5}">
                      <a16:colId xmlns:a16="http://schemas.microsoft.com/office/drawing/2014/main" val="3965570294"/>
                    </a:ext>
                  </a:extLst>
                </a:gridCol>
                <a:gridCol w="793760">
                  <a:extLst>
                    <a:ext uri="{9D8B030D-6E8A-4147-A177-3AD203B41FA5}">
                      <a16:colId xmlns:a16="http://schemas.microsoft.com/office/drawing/2014/main" val="2657569506"/>
                    </a:ext>
                  </a:extLst>
                </a:gridCol>
                <a:gridCol w="834420">
                  <a:extLst>
                    <a:ext uri="{9D8B030D-6E8A-4147-A177-3AD203B41FA5}">
                      <a16:colId xmlns:a16="http://schemas.microsoft.com/office/drawing/2014/main" val="1682802750"/>
                    </a:ext>
                  </a:extLst>
                </a:gridCol>
                <a:gridCol w="804367">
                  <a:extLst>
                    <a:ext uri="{9D8B030D-6E8A-4147-A177-3AD203B41FA5}">
                      <a16:colId xmlns:a16="http://schemas.microsoft.com/office/drawing/2014/main" val="1773148400"/>
                    </a:ext>
                  </a:extLst>
                </a:gridCol>
                <a:gridCol w="936955">
                  <a:extLst>
                    <a:ext uri="{9D8B030D-6E8A-4147-A177-3AD203B41FA5}">
                      <a16:colId xmlns:a16="http://schemas.microsoft.com/office/drawing/2014/main" val="626426773"/>
                    </a:ext>
                  </a:extLst>
                </a:gridCol>
                <a:gridCol w="799064">
                  <a:extLst>
                    <a:ext uri="{9D8B030D-6E8A-4147-A177-3AD203B41FA5}">
                      <a16:colId xmlns:a16="http://schemas.microsoft.com/office/drawing/2014/main" val="3274293095"/>
                    </a:ext>
                  </a:extLst>
                </a:gridCol>
              </a:tblGrid>
              <a:tr h="209983">
                <a:tc>
                  <a:txBody>
                    <a:bodyPr/>
                    <a:lstStyle/>
                    <a:p>
                      <a:pPr marL="0" marR="0" indent="0" algn="l">
                        <a:lnSpc>
                          <a:spcPct val="200000"/>
                        </a:lnSpc>
                        <a:spcBef>
                          <a:spcPts val="0"/>
                        </a:spcBef>
                        <a:spcAft>
                          <a:spcPts val="0"/>
                        </a:spcAft>
                      </a:pPr>
                      <a:r>
                        <a:rPr lang="en-US" sz="800" dirty="0">
                          <a:effectLst/>
                        </a:rPr>
                        <a:t> </a:t>
                      </a:r>
                      <a:r>
                        <a:rPr lang="en-US" sz="800" dirty="0" err="1">
                          <a:effectLst/>
                        </a:rPr>
                        <a:t>Pedroni</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gridSpan="2">
                  <a:txBody>
                    <a:bodyPr/>
                    <a:lstStyle/>
                    <a:p>
                      <a:pPr marL="0" marR="0" indent="0" algn="just">
                        <a:lnSpc>
                          <a:spcPct val="200000"/>
                        </a:lnSpc>
                        <a:spcBef>
                          <a:spcPts val="0"/>
                        </a:spcBef>
                        <a:spcAft>
                          <a:spcPts val="0"/>
                        </a:spcAft>
                      </a:pPr>
                      <a:r>
                        <a:rPr lang="en-US" sz="800">
                          <a:effectLst/>
                        </a:rPr>
                        <a:t>Panel A: Full Sample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B:HI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C:UMI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D:LMI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E:LI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hMerge="1">
                  <a:txBody>
                    <a:bodyPr/>
                    <a:lstStyle/>
                    <a:p>
                      <a:endParaRPr lang="en-US"/>
                    </a:p>
                  </a:txBody>
                  <a:tcPr/>
                </a:tc>
                <a:extLst>
                  <a:ext uri="{0D108BD9-81ED-4DB2-BD59-A6C34878D82A}">
                    <a16:rowId xmlns:a16="http://schemas.microsoft.com/office/drawing/2014/main" val="4082055060"/>
                  </a:ext>
                </a:extLst>
              </a:tr>
              <a:tr h="209983">
                <a:tc>
                  <a:txBody>
                    <a:bodyPr/>
                    <a:lstStyle/>
                    <a:p>
                      <a:pPr marL="0" marR="0" indent="0" algn="l">
                        <a:lnSpc>
                          <a:spcPct val="200000"/>
                        </a:lnSpc>
                        <a:spcBef>
                          <a:spcPts val="0"/>
                        </a:spcBef>
                        <a:spcAft>
                          <a:spcPts val="0"/>
                        </a:spcAft>
                      </a:pPr>
                      <a:r>
                        <a:rPr lang="en-US" sz="800">
                          <a:effectLst/>
                        </a:rPr>
                        <a:t>Test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extLst>
                  <a:ext uri="{0D108BD9-81ED-4DB2-BD59-A6C34878D82A}">
                    <a16:rowId xmlns:a16="http://schemas.microsoft.com/office/drawing/2014/main" val="2549599385"/>
                  </a:ext>
                </a:extLst>
              </a:tr>
              <a:tr h="1679609">
                <a:tc>
                  <a:txBody>
                    <a:bodyPr/>
                    <a:lstStyle/>
                    <a:p>
                      <a:pPr marL="0" marR="0" indent="0" algn="l">
                        <a:lnSpc>
                          <a:spcPct val="200000"/>
                        </a:lnSpc>
                        <a:spcBef>
                          <a:spcPts val="0"/>
                        </a:spcBef>
                        <a:spcAft>
                          <a:spcPts val="0"/>
                        </a:spcAft>
                      </a:pPr>
                      <a:r>
                        <a:rPr lang="en-US" sz="800">
                          <a:effectLst/>
                        </a:rPr>
                        <a:t>Panel v</a:t>
                      </a:r>
                      <a:endParaRPr lang="en-US" sz="900">
                        <a:effectLst/>
                      </a:endParaRPr>
                    </a:p>
                    <a:p>
                      <a:pPr marL="0" marR="0" indent="0" algn="l">
                        <a:lnSpc>
                          <a:spcPct val="200000"/>
                        </a:lnSpc>
                        <a:spcBef>
                          <a:spcPts val="0"/>
                        </a:spcBef>
                        <a:spcAft>
                          <a:spcPts val="0"/>
                        </a:spcAft>
                      </a:pPr>
                      <a:r>
                        <a:rPr lang="en-US" sz="800">
                          <a:effectLst/>
                        </a:rPr>
                        <a:t>Panel rho</a:t>
                      </a:r>
                      <a:endParaRPr lang="en-US" sz="900">
                        <a:effectLst/>
                      </a:endParaRPr>
                    </a:p>
                    <a:p>
                      <a:pPr marL="0" marR="0" indent="0" algn="l">
                        <a:lnSpc>
                          <a:spcPct val="200000"/>
                        </a:lnSpc>
                        <a:spcBef>
                          <a:spcPts val="0"/>
                        </a:spcBef>
                        <a:spcAft>
                          <a:spcPts val="0"/>
                        </a:spcAft>
                      </a:pPr>
                      <a:r>
                        <a:rPr lang="en-US" sz="800">
                          <a:effectLst/>
                        </a:rPr>
                        <a:t>Panel PP</a:t>
                      </a:r>
                      <a:endParaRPr lang="en-US" sz="900">
                        <a:effectLst/>
                      </a:endParaRPr>
                    </a:p>
                    <a:p>
                      <a:pPr marL="0" marR="0" indent="0" algn="l">
                        <a:lnSpc>
                          <a:spcPct val="200000"/>
                        </a:lnSpc>
                        <a:spcBef>
                          <a:spcPts val="0"/>
                        </a:spcBef>
                        <a:spcAft>
                          <a:spcPts val="0"/>
                        </a:spcAft>
                      </a:pPr>
                      <a:r>
                        <a:rPr lang="en-US" sz="800">
                          <a:effectLst/>
                        </a:rPr>
                        <a:t>Panel ADF</a:t>
                      </a:r>
                      <a:endParaRPr lang="en-US" sz="900">
                        <a:effectLst/>
                      </a:endParaRPr>
                    </a:p>
                    <a:p>
                      <a:pPr marL="0" marR="0" indent="0" algn="l">
                        <a:lnSpc>
                          <a:spcPct val="200000"/>
                        </a:lnSpc>
                        <a:spcBef>
                          <a:spcPts val="0"/>
                        </a:spcBef>
                        <a:spcAft>
                          <a:spcPts val="0"/>
                        </a:spcAft>
                      </a:pPr>
                      <a:r>
                        <a:rPr lang="en-US" sz="800">
                          <a:effectLst/>
                        </a:rPr>
                        <a:t>Group rho</a:t>
                      </a:r>
                      <a:endParaRPr lang="en-US" sz="900">
                        <a:effectLst/>
                      </a:endParaRPr>
                    </a:p>
                    <a:p>
                      <a:pPr marL="0" marR="0" indent="0" algn="l">
                        <a:lnSpc>
                          <a:spcPct val="200000"/>
                        </a:lnSpc>
                        <a:spcBef>
                          <a:spcPts val="0"/>
                        </a:spcBef>
                        <a:spcAft>
                          <a:spcPts val="0"/>
                        </a:spcAft>
                      </a:pPr>
                      <a:r>
                        <a:rPr lang="en-US" sz="800">
                          <a:effectLst/>
                        </a:rPr>
                        <a:t>Group PP</a:t>
                      </a:r>
                      <a:endParaRPr lang="en-US" sz="900">
                        <a:effectLst/>
                      </a:endParaRPr>
                    </a:p>
                    <a:p>
                      <a:pPr marL="0" marR="0" indent="0" algn="l">
                        <a:lnSpc>
                          <a:spcPct val="200000"/>
                        </a:lnSpc>
                        <a:spcBef>
                          <a:spcPts val="0"/>
                        </a:spcBef>
                        <a:spcAft>
                          <a:spcPts val="0"/>
                        </a:spcAft>
                      </a:pPr>
                      <a:r>
                        <a:rPr lang="en-US" sz="800">
                          <a:effectLst/>
                        </a:rPr>
                        <a:t>Group ADF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-2.9834</a:t>
                      </a:r>
                      <a:endParaRPr lang="en-US" sz="900">
                        <a:effectLst/>
                      </a:endParaRPr>
                    </a:p>
                    <a:p>
                      <a:pPr marL="0" marR="0" indent="0" algn="l">
                        <a:lnSpc>
                          <a:spcPct val="200000"/>
                        </a:lnSpc>
                        <a:spcBef>
                          <a:spcPts val="0"/>
                        </a:spcBef>
                        <a:spcAft>
                          <a:spcPts val="0"/>
                        </a:spcAft>
                      </a:pPr>
                      <a:r>
                        <a:rPr lang="en-US" sz="800">
                          <a:effectLst/>
                        </a:rPr>
                        <a:t>1.5409</a:t>
                      </a:r>
                      <a:endParaRPr lang="en-US" sz="900">
                        <a:effectLst/>
                      </a:endParaRPr>
                    </a:p>
                    <a:p>
                      <a:pPr marL="0" marR="0" indent="0" algn="l">
                        <a:lnSpc>
                          <a:spcPct val="200000"/>
                        </a:lnSpc>
                        <a:spcBef>
                          <a:spcPts val="0"/>
                        </a:spcBef>
                        <a:spcAft>
                          <a:spcPts val="0"/>
                        </a:spcAft>
                      </a:pPr>
                      <a:r>
                        <a:rPr lang="en-US" sz="800">
                          <a:effectLst/>
                        </a:rPr>
                        <a:t>-14.288</a:t>
                      </a:r>
                      <a:endParaRPr lang="en-US" sz="900">
                        <a:effectLst/>
                      </a:endParaRPr>
                    </a:p>
                    <a:p>
                      <a:pPr marL="0" marR="0" indent="0" algn="l">
                        <a:lnSpc>
                          <a:spcPct val="200000"/>
                        </a:lnSpc>
                        <a:spcBef>
                          <a:spcPts val="0"/>
                        </a:spcBef>
                        <a:spcAft>
                          <a:spcPts val="0"/>
                        </a:spcAft>
                      </a:pPr>
                      <a:r>
                        <a:rPr lang="en-US" sz="800">
                          <a:effectLst/>
                        </a:rPr>
                        <a:t>-3.5648</a:t>
                      </a:r>
                      <a:endParaRPr lang="en-US" sz="900">
                        <a:effectLst/>
                      </a:endParaRPr>
                    </a:p>
                    <a:p>
                      <a:pPr marL="0" marR="0" indent="0" algn="l">
                        <a:lnSpc>
                          <a:spcPct val="200000"/>
                        </a:lnSpc>
                        <a:spcBef>
                          <a:spcPts val="0"/>
                        </a:spcBef>
                        <a:spcAft>
                          <a:spcPts val="0"/>
                        </a:spcAft>
                      </a:pPr>
                      <a:r>
                        <a:rPr lang="en-US" sz="800">
                          <a:effectLst/>
                        </a:rPr>
                        <a:t>5.03502</a:t>
                      </a:r>
                      <a:endParaRPr lang="en-US" sz="900">
                        <a:effectLst/>
                      </a:endParaRPr>
                    </a:p>
                    <a:p>
                      <a:pPr marL="0" marR="0" indent="0" algn="l">
                        <a:lnSpc>
                          <a:spcPct val="200000"/>
                        </a:lnSpc>
                        <a:spcBef>
                          <a:spcPts val="0"/>
                        </a:spcBef>
                        <a:spcAft>
                          <a:spcPts val="0"/>
                        </a:spcAft>
                      </a:pPr>
                      <a:r>
                        <a:rPr lang="en-US" sz="800">
                          <a:effectLst/>
                        </a:rPr>
                        <a:t>-20.686</a:t>
                      </a:r>
                      <a:endParaRPr lang="en-US" sz="900">
                        <a:effectLst/>
                      </a:endParaRPr>
                    </a:p>
                    <a:p>
                      <a:pPr marL="0" marR="0" indent="0" algn="l">
                        <a:lnSpc>
                          <a:spcPct val="200000"/>
                        </a:lnSpc>
                        <a:spcBef>
                          <a:spcPts val="0"/>
                        </a:spcBef>
                        <a:spcAft>
                          <a:spcPts val="0"/>
                        </a:spcAft>
                      </a:pPr>
                      <a:r>
                        <a:rPr lang="en-US" sz="800">
                          <a:effectLst/>
                        </a:rPr>
                        <a:t>-3.0231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0.9986</a:t>
                      </a:r>
                      <a:endParaRPr lang="en-US" sz="900">
                        <a:effectLst/>
                      </a:endParaRPr>
                    </a:p>
                    <a:p>
                      <a:pPr marL="0" marR="0" indent="0" algn="l">
                        <a:lnSpc>
                          <a:spcPct val="200000"/>
                        </a:lnSpc>
                        <a:spcBef>
                          <a:spcPts val="0"/>
                        </a:spcBef>
                        <a:spcAft>
                          <a:spcPts val="0"/>
                        </a:spcAft>
                      </a:pPr>
                      <a:r>
                        <a:rPr lang="en-US" sz="800">
                          <a:effectLst/>
                        </a:rPr>
                        <a:t>0.9383</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0.0002***</a:t>
                      </a:r>
                      <a:endParaRPr lang="en-US" sz="900">
                        <a:effectLst/>
                      </a:endParaRPr>
                    </a:p>
                    <a:p>
                      <a:pPr marL="0" marR="0" indent="0" algn="l">
                        <a:lnSpc>
                          <a:spcPct val="200000"/>
                        </a:lnSpc>
                        <a:spcBef>
                          <a:spcPts val="0"/>
                        </a:spcBef>
                        <a:spcAft>
                          <a:spcPts val="0"/>
                        </a:spcAft>
                      </a:pPr>
                      <a:r>
                        <a:rPr lang="en-US" sz="800">
                          <a:effectLst/>
                        </a:rPr>
                        <a:t>1.0000</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0.0013***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-1.3786</a:t>
                      </a:r>
                      <a:endParaRPr lang="en-US" sz="900">
                        <a:effectLst/>
                      </a:endParaRPr>
                    </a:p>
                    <a:p>
                      <a:pPr marL="0" marR="0" indent="0" algn="l">
                        <a:lnSpc>
                          <a:spcPct val="200000"/>
                        </a:lnSpc>
                        <a:spcBef>
                          <a:spcPts val="0"/>
                        </a:spcBef>
                        <a:spcAft>
                          <a:spcPts val="0"/>
                        </a:spcAft>
                      </a:pPr>
                      <a:r>
                        <a:rPr lang="en-US" sz="800">
                          <a:effectLst/>
                        </a:rPr>
                        <a:t>0.7211</a:t>
                      </a:r>
                      <a:endParaRPr lang="en-US" sz="900">
                        <a:effectLst/>
                      </a:endParaRPr>
                    </a:p>
                    <a:p>
                      <a:pPr marL="0" marR="0" indent="0" algn="l">
                        <a:lnSpc>
                          <a:spcPct val="200000"/>
                        </a:lnSpc>
                        <a:spcBef>
                          <a:spcPts val="0"/>
                        </a:spcBef>
                        <a:spcAft>
                          <a:spcPts val="0"/>
                        </a:spcAft>
                      </a:pPr>
                      <a:r>
                        <a:rPr lang="en-US" sz="800">
                          <a:effectLst/>
                        </a:rPr>
                        <a:t>-4.2671</a:t>
                      </a:r>
                      <a:endParaRPr lang="en-US" sz="900">
                        <a:effectLst/>
                      </a:endParaRPr>
                    </a:p>
                    <a:p>
                      <a:pPr marL="0" marR="0" indent="0" algn="l">
                        <a:lnSpc>
                          <a:spcPct val="200000"/>
                        </a:lnSpc>
                        <a:spcBef>
                          <a:spcPts val="0"/>
                        </a:spcBef>
                        <a:spcAft>
                          <a:spcPts val="0"/>
                        </a:spcAft>
                      </a:pPr>
                      <a:r>
                        <a:rPr lang="en-US" sz="800">
                          <a:effectLst/>
                        </a:rPr>
                        <a:t>-0.7658</a:t>
                      </a:r>
                      <a:endParaRPr lang="en-US" sz="900">
                        <a:effectLst/>
                      </a:endParaRPr>
                    </a:p>
                    <a:p>
                      <a:pPr marL="0" marR="0" indent="0" algn="l">
                        <a:lnSpc>
                          <a:spcPct val="200000"/>
                        </a:lnSpc>
                        <a:spcBef>
                          <a:spcPts val="0"/>
                        </a:spcBef>
                        <a:spcAft>
                          <a:spcPts val="0"/>
                        </a:spcAft>
                      </a:pPr>
                      <a:r>
                        <a:rPr lang="en-US" sz="800">
                          <a:effectLst/>
                        </a:rPr>
                        <a:t>1.6774</a:t>
                      </a:r>
                      <a:endParaRPr lang="en-US" sz="900">
                        <a:effectLst/>
                      </a:endParaRPr>
                    </a:p>
                    <a:p>
                      <a:pPr marL="0" marR="0" indent="0" algn="l">
                        <a:lnSpc>
                          <a:spcPct val="200000"/>
                        </a:lnSpc>
                        <a:spcBef>
                          <a:spcPts val="0"/>
                        </a:spcBef>
                        <a:spcAft>
                          <a:spcPts val="0"/>
                        </a:spcAft>
                      </a:pPr>
                      <a:r>
                        <a:rPr lang="en-US" sz="800">
                          <a:effectLst/>
                        </a:rPr>
                        <a:t>-5.4129</a:t>
                      </a:r>
                      <a:endParaRPr lang="en-US" sz="900">
                        <a:effectLst/>
                      </a:endParaRPr>
                    </a:p>
                    <a:p>
                      <a:pPr marL="0" marR="0" indent="0" algn="l">
                        <a:lnSpc>
                          <a:spcPct val="200000"/>
                        </a:lnSpc>
                        <a:spcBef>
                          <a:spcPts val="0"/>
                        </a:spcBef>
                        <a:spcAft>
                          <a:spcPts val="0"/>
                        </a:spcAft>
                      </a:pPr>
                      <a:r>
                        <a:rPr lang="en-US" sz="800">
                          <a:effectLst/>
                        </a:rPr>
                        <a:t>-0.1722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0.9160</a:t>
                      </a:r>
                      <a:endParaRPr lang="en-US" sz="900">
                        <a:effectLst/>
                      </a:endParaRPr>
                    </a:p>
                    <a:p>
                      <a:pPr marL="0" marR="0" indent="0" algn="l">
                        <a:lnSpc>
                          <a:spcPct val="200000"/>
                        </a:lnSpc>
                        <a:spcBef>
                          <a:spcPts val="0"/>
                        </a:spcBef>
                        <a:spcAft>
                          <a:spcPts val="0"/>
                        </a:spcAft>
                      </a:pPr>
                      <a:r>
                        <a:rPr lang="en-US" sz="800">
                          <a:effectLst/>
                        </a:rPr>
                        <a:t>0.7646</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0.2219</a:t>
                      </a:r>
                      <a:endParaRPr lang="en-US" sz="900">
                        <a:effectLst/>
                      </a:endParaRPr>
                    </a:p>
                    <a:p>
                      <a:pPr marL="0" marR="0" indent="0" algn="l">
                        <a:lnSpc>
                          <a:spcPct val="200000"/>
                        </a:lnSpc>
                        <a:spcBef>
                          <a:spcPts val="0"/>
                        </a:spcBef>
                        <a:spcAft>
                          <a:spcPts val="0"/>
                        </a:spcAft>
                      </a:pPr>
                      <a:r>
                        <a:rPr lang="en-US" sz="800">
                          <a:effectLst/>
                        </a:rPr>
                        <a:t>0.9533</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0.4316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-2.54045</a:t>
                      </a:r>
                      <a:endParaRPr lang="en-US" sz="900">
                        <a:effectLst/>
                      </a:endParaRPr>
                    </a:p>
                    <a:p>
                      <a:pPr marL="0" marR="0" indent="0" algn="l">
                        <a:lnSpc>
                          <a:spcPct val="200000"/>
                        </a:lnSpc>
                        <a:spcBef>
                          <a:spcPts val="0"/>
                        </a:spcBef>
                        <a:spcAft>
                          <a:spcPts val="0"/>
                        </a:spcAft>
                      </a:pPr>
                      <a:r>
                        <a:rPr lang="en-US" sz="800">
                          <a:effectLst/>
                        </a:rPr>
                        <a:t>1.212132</a:t>
                      </a:r>
                      <a:endParaRPr lang="en-US" sz="900">
                        <a:effectLst/>
                      </a:endParaRPr>
                    </a:p>
                    <a:p>
                      <a:pPr marL="0" marR="0" indent="0" algn="l">
                        <a:lnSpc>
                          <a:spcPct val="200000"/>
                        </a:lnSpc>
                        <a:spcBef>
                          <a:spcPts val="0"/>
                        </a:spcBef>
                        <a:spcAft>
                          <a:spcPts val="0"/>
                        </a:spcAft>
                      </a:pPr>
                      <a:r>
                        <a:rPr lang="en-US" sz="800">
                          <a:effectLst/>
                        </a:rPr>
                        <a:t>-8.84504</a:t>
                      </a:r>
                      <a:endParaRPr lang="en-US" sz="900">
                        <a:effectLst/>
                      </a:endParaRPr>
                    </a:p>
                    <a:p>
                      <a:pPr marL="0" marR="0" indent="0" algn="l">
                        <a:lnSpc>
                          <a:spcPct val="200000"/>
                        </a:lnSpc>
                        <a:spcBef>
                          <a:spcPts val="0"/>
                        </a:spcBef>
                        <a:spcAft>
                          <a:spcPts val="0"/>
                        </a:spcAft>
                      </a:pPr>
                      <a:r>
                        <a:rPr lang="en-US" sz="800">
                          <a:effectLst/>
                        </a:rPr>
                        <a:t>-2.08275</a:t>
                      </a:r>
                      <a:endParaRPr lang="en-US" sz="900">
                        <a:effectLst/>
                      </a:endParaRPr>
                    </a:p>
                    <a:p>
                      <a:pPr marL="0" marR="0" indent="0" algn="l">
                        <a:lnSpc>
                          <a:spcPct val="200000"/>
                        </a:lnSpc>
                        <a:spcBef>
                          <a:spcPts val="0"/>
                        </a:spcBef>
                        <a:spcAft>
                          <a:spcPts val="0"/>
                        </a:spcAft>
                      </a:pPr>
                      <a:r>
                        <a:rPr lang="en-US" sz="800">
                          <a:effectLst/>
                        </a:rPr>
                        <a:t>3.524393</a:t>
                      </a:r>
                      <a:endParaRPr lang="en-US" sz="900">
                        <a:effectLst/>
                      </a:endParaRPr>
                    </a:p>
                    <a:p>
                      <a:pPr marL="0" marR="0" indent="0" algn="l">
                        <a:lnSpc>
                          <a:spcPct val="200000"/>
                        </a:lnSpc>
                        <a:spcBef>
                          <a:spcPts val="0"/>
                        </a:spcBef>
                        <a:spcAft>
                          <a:spcPts val="0"/>
                        </a:spcAft>
                      </a:pPr>
                      <a:r>
                        <a:rPr lang="en-US" sz="800">
                          <a:effectLst/>
                        </a:rPr>
                        <a:t>-12.5583</a:t>
                      </a:r>
                      <a:endParaRPr lang="en-US" sz="900">
                        <a:effectLst/>
                      </a:endParaRPr>
                    </a:p>
                    <a:p>
                      <a:pPr marL="0" marR="0" indent="0" algn="l">
                        <a:lnSpc>
                          <a:spcPct val="200000"/>
                        </a:lnSpc>
                        <a:spcBef>
                          <a:spcPts val="0"/>
                        </a:spcBef>
                        <a:spcAft>
                          <a:spcPts val="0"/>
                        </a:spcAft>
                      </a:pPr>
                      <a:r>
                        <a:rPr lang="en-US" sz="800">
                          <a:effectLst/>
                        </a:rPr>
                        <a:t>-2.06811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0.9945</a:t>
                      </a:r>
                      <a:endParaRPr lang="en-US" sz="900">
                        <a:effectLst/>
                      </a:endParaRPr>
                    </a:p>
                    <a:p>
                      <a:pPr marL="0" marR="0" indent="0" algn="l">
                        <a:lnSpc>
                          <a:spcPct val="200000"/>
                        </a:lnSpc>
                        <a:spcBef>
                          <a:spcPts val="0"/>
                        </a:spcBef>
                        <a:spcAft>
                          <a:spcPts val="0"/>
                        </a:spcAft>
                      </a:pPr>
                      <a:r>
                        <a:rPr lang="en-US" sz="800">
                          <a:effectLst/>
                        </a:rPr>
                        <a:t>0.8873</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0.0186</a:t>
                      </a:r>
                      <a:endParaRPr lang="en-US" sz="900">
                        <a:effectLst/>
                      </a:endParaRPr>
                    </a:p>
                    <a:p>
                      <a:pPr marL="0" marR="0" indent="0" algn="l">
                        <a:lnSpc>
                          <a:spcPct val="200000"/>
                        </a:lnSpc>
                        <a:spcBef>
                          <a:spcPts val="0"/>
                        </a:spcBef>
                        <a:spcAft>
                          <a:spcPts val="0"/>
                        </a:spcAft>
                      </a:pPr>
                      <a:r>
                        <a:rPr lang="en-US" sz="800">
                          <a:effectLst/>
                        </a:rPr>
                        <a:t>0.9998</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0.0193**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700">
                          <a:effectLst/>
                        </a:rPr>
                        <a:t>-</a:t>
                      </a:r>
                      <a:r>
                        <a:rPr lang="en-US" sz="800">
                          <a:effectLst/>
                        </a:rPr>
                        <a:t>1.085669</a:t>
                      </a:r>
                      <a:endParaRPr lang="en-US" sz="900">
                        <a:effectLst/>
                      </a:endParaRPr>
                    </a:p>
                    <a:p>
                      <a:pPr marL="0" marR="0" indent="0" algn="l">
                        <a:lnSpc>
                          <a:spcPct val="200000"/>
                        </a:lnSpc>
                        <a:spcBef>
                          <a:spcPts val="0"/>
                        </a:spcBef>
                        <a:spcAft>
                          <a:spcPts val="0"/>
                        </a:spcAft>
                      </a:pPr>
                      <a:r>
                        <a:rPr lang="en-US" sz="800">
                          <a:effectLst/>
                        </a:rPr>
                        <a:t>0.675356</a:t>
                      </a:r>
                      <a:endParaRPr lang="en-US" sz="900">
                        <a:effectLst/>
                      </a:endParaRPr>
                    </a:p>
                    <a:p>
                      <a:pPr marL="0" marR="0" indent="0" algn="l">
                        <a:lnSpc>
                          <a:spcPct val="200000"/>
                        </a:lnSpc>
                        <a:spcBef>
                          <a:spcPts val="0"/>
                        </a:spcBef>
                        <a:spcAft>
                          <a:spcPts val="0"/>
                        </a:spcAft>
                      </a:pPr>
                      <a:r>
                        <a:rPr lang="en-US" sz="800">
                          <a:effectLst/>
                        </a:rPr>
                        <a:t>-9.561563</a:t>
                      </a:r>
                      <a:endParaRPr lang="en-US" sz="900">
                        <a:effectLst/>
                      </a:endParaRPr>
                    </a:p>
                    <a:p>
                      <a:pPr marL="0" marR="0" indent="0" algn="l">
                        <a:lnSpc>
                          <a:spcPct val="200000"/>
                        </a:lnSpc>
                        <a:spcBef>
                          <a:spcPts val="0"/>
                        </a:spcBef>
                        <a:spcAft>
                          <a:spcPts val="0"/>
                        </a:spcAft>
                      </a:pPr>
                      <a:r>
                        <a:rPr lang="en-US" sz="800">
                          <a:effectLst/>
                        </a:rPr>
                        <a:t>-2.432966</a:t>
                      </a:r>
                      <a:endParaRPr lang="en-US" sz="900">
                        <a:effectLst/>
                      </a:endParaRPr>
                    </a:p>
                    <a:p>
                      <a:pPr marL="0" marR="0" indent="0" algn="l">
                        <a:lnSpc>
                          <a:spcPct val="200000"/>
                        </a:lnSpc>
                        <a:spcBef>
                          <a:spcPts val="0"/>
                        </a:spcBef>
                        <a:spcAft>
                          <a:spcPts val="0"/>
                        </a:spcAft>
                      </a:pPr>
                      <a:r>
                        <a:rPr lang="en-US" sz="800">
                          <a:effectLst/>
                        </a:rPr>
                        <a:t>3.001954</a:t>
                      </a:r>
                      <a:endParaRPr lang="en-US" sz="900">
                        <a:effectLst/>
                      </a:endParaRPr>
                    </a:p>
                    <a:p>
                      <a:pPr marL="0" marR="0" indent="0" algn="l">
                        <a:lnSpc>
                          <a:spcPct val="200000"/>
                        </a:lnSpc>
                        <a:spcBef>
                          <a:spcPts val="0"/>
                        </a:spcBef>
                        <a:spcAft>
                          <a:spcPts val="0"/>
                        </a:spcAft>
                      </a:pPr>
                      <a:r>
                        <a:rPr lang="en-US" sz="800">
                          <a:effectLst/>
                        </a:rPr>
                        <a:t>-13.99715</a:t>
                      </a:r>
                      <a:endParaRPr lang="en-US" sz="900">
                        <a:effectLst/>
                      </a:endParaRPr>
                    </a:p>
                    <a:p>
                      <a:pPr marL="0" marR="0" indent="0" algn="l">
                        <a:lnSpc>
                          <a:spcPct val="200000"/>
                        </a:lnSpc>
                        <a:spcBef>
                          <a:spcPts val="0"/>
                        </a:spcBef>
                        <a:spcAft>
                          <a:spcPts val="0"/>
                        </a:spcAft>
                      </a:pPr>
                      <a:r>
                        <a:rPr lang="en-US" sz="800">
                          <a:effectLst/>
                        </a:rPr>
                        <a:t>-1.997230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0.9947</a:t>
                      </a:r>
                      <a:endParaRPr lang="en-US" sz="900">
                        <a:effectLst/>
                      </a:endParaRPr>
                    </a:p>
                    <a:p>
                      <a:pPr marL="0" marR="0" indent="0" algn="l">
                        <a:lnSpc>
                          <a:spcPct val="200000"/>
                        </a:lnSpc>
                        <a:spcBef>
                          <a:spcPts val="0"/>
                        </a:spcBef>
                        <a:spcAft>
                          <a:spcPts val="0"/>
                        </a:spcAft>
                      </a:pPr>
                      <a:r>
                        <a:rPr lang="en-US" sz="800">
                          <a:effectLst/>
                        </a:rPr>
                        <a:t>0.8600</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0.0008***</a:t>
                      </a:r>
                      <a:endParaRPr lang="en-US" sz="900">
                        <a:effectLst/>
                      </a:endParaRPr>
                    </a:p>
                    <a:p>
                      <a:pPr marL="0" marR="0" indent="0" algn="l">
                        <a:lnSpc>
                          <a:spcPct val="200000"/>
                        </a:lnSpc>
                        <a:spcBef>
                          <a:spcPts val="0"/>
                        </a:spcBef>
                        <a:spcAft>
                          <a:spcPts val="0"/>
                        </a:spcAft>
                      </a:pPr>
                      <a:r>
                        <a:rPr lang="en-US" sz="800">
                          <a:effectLst/>
                        </a:rPr>
                        <a:t>0.9987</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0.0229**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a:effectLst/>
                        </a:rPr>
                        <a:t>-1.006298</a:t>
                      </a:r>
                      <a:endParaRPr lang="en-US" sz="900">
                        <a:effectLst/>
                      </a:endParaRPr>
                    </a:p>
                    <a:p>
                      <a:pPr marL="0" marR="0" indent="0" algn="l">
                        <a:lnSpc>
                          <a:spcPct val="200000"/>
                        </a:lnSpc>
                        <a:spcBef>
                          <a:spcPts val="0"/>
                        </a:spcBef>
                        <a:spcAft>
                          <a:spcPts val="0"/>
                        </a:spcAft>
                      </a:pPr>
                      <a:r>
                        <a:rPr lang="en-US" sz="800">
                          <a:effectLst/>
                        </a:rPr>
                        <a:t>-0.421045</a:t>
                      </a:r>
                      <a:endParaRPr lang="en-US" sz="900">
                        <a:effectLst/>
                      </a:endParaRPr>
                    </a:p>
                    <a:p>
                      <a:pPr marL="0" marR="0" indent="0" algn="l">
                        <a:lnSpc>
                          <a:spcPct val="200000"/>
                        </a:lnSpc>
                        <a:spcBef>
                          <a:spcPts val="0"/>
                        </a:spcBef>
                        <a:spcAft>
                          <a:spcPts val="0"/>
                        </a:spcAft>
                      </a:pPr>
                      <a:r>
                        <a:rPr lang="en-US" sz="800">
                          <a:effectLst/>
                        </a:rPr>
                        <a:t>-4.764309</a:t>
                      </a:r>
                      <a:endParaRPr lang="en-US" sz="900">
                        <a:effectLst/>
                      </a:endParaRPr>
                    </a:p>
                    <a:p>
                      <a:pPr marL="0" marR="0" indent="0" algn="l">
                        <a:lnSpc>
                          <a:spcPct val="200000"/>
                        </a:lnSpc>
                        <a:spcBef>
                          <a:spcPts val="0"/>
                        </a:spcBef>
                        <a:spcAft>
                          <a:spcPts val="0"/>
                        </a:spcAft>
                      </a:pPr>
                      <a:r>
                        <a:rPr lang="en-US" sz="800">
                          <a:effectLst/>
                        </a:rPr>
                        <a:t>-1.909714</a:t>
                      </a:r>
                      <a:endParaRPr lang="en-US" sz="900">
                        <a:effectLst/>
                      </a:endParaRPr>
                    </a:p>
                    <a:p>
                      <a:pPr marL="0" marR="0" indent="0" algn="l">
                        <a:lnSpc>
                          <a:spcPct val="200000"/>
                        </a:lnSpc>
                        <a:spcBef>
                          <a:spcPts val="0"/>
                        </a:spcBef>
                        <a:spcAft>
                          <a:spcPts val="0"/>
                        </a:spcAft>
                      </a:pPr>
                      <a:r>
                        <a:rPr lang="en-US" sz="800">
                          <a:effectLst/>
                        </a:rPr>
                        <a:t>1.087699</a:t>
                      </a:r>
                      <a:endParaRPr lang="en-US" sz="900">
                        <a:effectLst/>
                      </a:endParaRPr>
                    </a:p>
                    <a:p>
                      <a:pPr marL="0" marR="0" indent="0" algn="l">
                        <a:lnSpc>
                          <a:spcPct val="200000"/>
                        </a:lnSpc>
                        <a:spcBef>
                          <a:spcPts val="0"/>
                        </a:spcBef>
                        <a:spcAft>
                          <a:spcPts val="0"/>
                        </a:spcAft>
                      </a:pPr>
                      <a:r>
                        <a:rPr lang="en-US" sz="800">
                          <a:effectLst/>
                        </a:rPr>
                        <a:t>-8.134618</a:t>
                      </a:r>
                      <a:endParaRPr lang="en-US" sz="900">
                        <a:effectLst/>
                      </a:endParaRPr>
                    </a:p>
                    <a:p>
                      <a:pPr marL="0" marR="0" indent="0" algn="l">
                        <a:lnSpc>
                          <a:spcPct val="200000"/>
                        </a:lnSpc>
                        <a:spcBef>
                          <a:spcPts val="0"/>
                        </a:spcBef>
                        <a:spcAft>
                          <a:spcPts val="0"/>
                        </a:spcAft>
                      </a:pPr>
                      <a:r>
                        <a:rPr lang="en-US" sz="800">
                          <a:effectLst/>
                        </a:rPr>
                        <a:t>-1.650714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tc>
                  <a:txBody>
                    <a:bodyPr/>
                    <a:lstStyle/>
                    <a:p>
                      <a:pPr marL="0" marR="0" indent="0" algn="l">
                        <a:lnSpc>
                          <a:spcPct val="200000"/>
                        </a:lnSpc>
                        <a:spcBef>
                          <a:spcPts val="0"/>
                        </a:spcBef>
                        <a:spcAft>
                          <a:spcPts val="0"/>
                        </a:spcAft>
                      </a:pPr>
                      <a:r>
                        <a:rPr lang="en-US" sz="800" dirty="0">
                          <a:effectLst/>
                        </a:rPr>
                        <a:t>0.8652</a:t>
                      </a:r>
                      <a:endParaRPr lang="en-US" sz="900" dirty="0">
                        <a:effectLst/>
                      </a:endParaRPr>
                    </a:p>
                    <a:p>
                      <a:pPr marL="0" marR="0" indent="0" algn="l">
                        <a:lnSpc>
                          <a:spcPct val="200000"/>
                        </a:lnSpc>
                        <a:spcBef>
                          <a:spcPts val="0"/>
                        </a:spcBef>
                        <a:spcAft>
                          <a:spcPts val="0"/>
                        </a:spcAft>
                      </a:pPr>
                      <a:r>
                        <a:rPr lang="en-US" sz="800" dirty="0">
                          <a:effectLst/>
                        </a:rPr>
                        <a:t>0.6805</a:t>
                      </a:r>
                      <a:endParaRPr lang="en-US" sz="900" dirty="0">
                        <a:effectLst/>
                      </a:endParaRPr>
                    </a:p>
                    <a:p>
                      <a:pPr marL="0" marR="0" indent="0" algn="l">
                        <a:lnSpc>
                          <a:spcPct val="200000"/>
                        </a:lnSpc>
                        <a:spcBef>
                          <a:spcPts val="0"/>
                        </a:spcBef>
                        <a:spcAft>
                          <a:spcPts val="0"/>
                        </a:spcAft>
                      </a:pPr>
                      <a:r>
                        <a:rPr lang="en-US" sz="800" dirty="0">
                          <a:effectLst/>
                        </a:rPr>
                        <a:t>0.0000***</a:t>
                      </a:r>
                      <a:endParaRPr lang="en-US" sz="900" dirty="0">
                        <a:effectLst/>
                      </a:endParaRPr>
                    </a:p>
                    <a:p>
                      <a:pPr marL="0" marR="0" indent="0" algn="l">
                        <a:lnSpc>
                          <a:spcPct val="200000"/>
                        </a:lnSpc>
                        <a:spcBef>
                          <a:spcPts val="0"/>
                        </a:spcBef>
                        <a:spcAft>
                          <a:spcPts val="0"/>
                        </a:spcAft>
                      </a:pPr>
                      <a:r>
                        <a:rPr lang="en-US" sz="800" dirty="0">
                          <a:effectLst/>
                        </a:rPr>
                        <a:t>0.0354**</a:t>
                      </a:r>
                      <a:endParaRPr lang="en-US" sz="900" dirty="0">
                        <a:effectLst/>
                      </a:endParaRPr>
                    </a:p>
                    <a:p>
                      <a:pPr marL="0" marR="0" indent="0" algn="l">
                        <a:lnSpc>
                          <a:spcPct val="200000"/>
                        </a:lnSpc>
                        <a:spcBef>
                          <a:spcPts val="0"/>
                        </a:spcBef>
                        <a:spcAft>
                          <a:spcPts val="0"/>
                        </a:spcAft>
                      </a:pPr>
                      <a:r>
                        <a:rPr lang="en-US" sz="800" dirty="0">
                          <a:effectLst/>
                        </a:rPr>
                        <a:t>0.8616</a:t>
                      </a:r>
                      <a:endParaRPr lang="en-US" sz="900" dirty="0">
                        <a:effectLst/>
                      </a:endParaRPr>
                    </a:p>
                    <a:p>
                      <a:pPr marL="0" marR="0" indent="0" algn="l">
                        <a:lnSpc>
                          <a:spcPct val="200000"/>
                        </a:lnSpc>
                        <a:spcBef>
                          <a:spcPts val="0"/>
                        </a:spcBef>
                        <a:spcAft>
                          <a:spcPts val="0"/>
                        </a:spcAft>
                      </a:pPr>
                      <a:r>
                        <a:rPr lang="en-US" sz="800" dirty="0">
                          <a:effectLst/>
                        </a:rPr>
                        <a:t>0.0000***</a:t>
                      </a:r>
                      <a:endParaRPr lang="en-US" sz="900" dirty="0">
                        <a:effectLst/>
                      </a:endParaRPr>
                    </a:p>
                    <a:p>
                      <a:pPr marL="0" marR="0" indent="0" algn="l">
                        <a:lnSpc>
                          <a:spcPct val="200000"/>
                        </a:lnSpc>
                        <a:spcBef>
                          <a:spcPts val="0"/>
                        </a:spcBef>
                        <a:spcAft>
                          <a:spcPts val="0"/>
                        </a:spcAft>
                      </a:pPr>
                      <a:r>
                        <a:rPr lang="en-US" sz="800" dirty="0">
                          <a:effectLst/>
                        </a:rPr>
                        <a:t>0.0494**</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11" marR="55111" marT="0" marB="0"/>
                </a:tc>
                <a:extLst>
                  <a:ext uri="{0D108BD9-81ED-4DB2-BD59-A6C34878D82A}">
                    <a16:rowId xmlns:a16="http://schemas.microsoft.com/office/drawing/2014/main" val="614389600"/>
                  </a:ext>
                </a:extLst>
              </a:tr>
            </a:tbl>
          </a:graphicData>
        </a:graphic>
      </p:graphicFrame>
      <p:graphicFrame>
        <p:nvGraphicFramePr>
          <p:cNvPr id="9" name="Table 8">
            <a:extLst>
              <a:ext uri="{FF2B5EF4-FFF2-40B4-BE49-F238E27FC236}">
                <a16:creationId xmlns:a16="http://schemas.microsoft.com/office/drawing/2014/main" id="{952510D0-B066-43F2-AFD1-65FA838EEFD0}"/>
              </a:ext>
            </a:extLst>
          </p:cNvPr>
          <p:cNvGraphicFramePr>
            <a:graphicFrameLocks noGrp="1"/>
          </p:cNvGraphicFramePr>
          <p:nvPr>
            <p:extLst>
              <p:ext uri="{D42A27DB-BD31-4B8C-83A1-F6EECF244321}">
                <p14:modId xmlns:p14="http://schemas.microsoft.com/office/powerpoint/2010/main" val="722871788"/>
              </p:ext>
            </p:extLst>
          </p:nvPr>
        </p:nvGraphicFramePr>
        <p:xfrm>
          <a:off x="152400" y="4590839"/>
          <a:ext cx="8534398" cy="1369603"/>
        </p:xfrm>
        <a:graphic>
          <a:graphicData uri="http://schemas.openxmlformats.org/drawingml/2006/table">
            <a:tbl>
              <a:tblPr firstRow="1" firstCol="1" bandRow="1">
                <a:tableStyleId>{5C22544A-7EE6-4342-B048-85BDC9FD1C3A}</a:tableStyleId>
              </a:tblPr>
              <a:tblGrid>
                <a:gridCol w="856854">
                  <a:extLst>
                    <a:ext uri="{9D8B030D-6E8A-4147-A177-3AD203B41FA5}">
                      <a16:colId xmlns:a16="http://schemas.microsoft.com/office/drawing/2014/main" val="3960206741"/>
                    </a:ext>
                  </a:extLst>
                </a:gridCol>
                <a:gridCol w="706648">
                  <a:extLst>
                    <a:ext uri="{9D8B030D-6E8A-4147-A177-3AD203B41FA5}">
                      <a16:colId xmlns:a16="http://schemas.microsoft.com/office/drawing/2014/main" val="2360675428"/>
                    </a:ext>
                  </a:extLst>
                </a:gridCol>
                <a:gridCol w="766389">
                  <a:extLst>
                    <a:ext uri="{9D8B030D-6E8A-4147-A177-3AD203B41FA5}">
                      <a16:colId xmlns:a16="http://schemas.microsoft.com/office/drawing/2014/main" val="3465512446"/>
                    </a:ext>
                  </a:extLst>
                </a:gridCol>
                <a:gridCol w="706648">
                  <a:extLst>
                    <a:ext uri="{9D8B030D-6E8A-4147-A177-3AD203B41FA5}">
                      <a16:colId xmlns:a16="http://schemas.microsoft.com/office/drawing/2014/main" val="3692684973"/>
                    </a:ext>
                  </a:extLst>
                </a:gridCol>
                <a:gridCol w="766389">
                  <a:extLst>
                    <a:ext uri="{9D8B030D-6E8A-4147-A177-3AD203B41FA5}">
                      <a16:colId xmlns:a16="http://schemas.microsoft.com/office/drawing/2014/main" val="3096610742"/>
                    </a:ext>
                  </a:extLst>
                </a:gridCol>
                <a:gridCol w="706648">
                  <a:extLst>
                    <a:ext uri="{9D8B030D-6E8A-4147-A177-3AD203B41FA5}">
                      <a16:colId xmlns:a16="http://schemas.microsoft.com/office/drawing/2014/main" val="2948632010"/>
                    </a:ext>
                  </a:extLst>
                </a:gridCol>
                <a:gridCol w="766389">
                  <a:extLst>
                    <a:ext uri="{9D8B030D-6E8A-4147-A177-3AD203B41FA5}">
                      <a16:colId xmlns:a16="http://schemas.microsoft.com/office/drawing/2014/main" val="2729951755"/>
                    </a:ext>
                  </a:extLst>
                </a:gridCol>
                <a:gridCol w="805647">
                  <a:extLst>
                    <a:ext uri="{9D8B030D-6E8A-4147-A177-3AD203B41FA5}">
                      <a16:colId xmlns:a16="http://schemas.microsoft.com/office/drawing/2014/main" val="470761005"/>
                    </a:ext>
                  </a:extLst>
                </a:gridCol>
                <a:gridCol w="776630">
                  <a:extLst>
                    <a:ext uri="{9D8B030D-6E8A-4147-A177-3AD203B41FA5}">
                      <a16:colId xmlns:a16="http://schemas.microsoft.com/office/drawing/2014/main" val="3847367550"/>
                    </a:ext>
                  </a:extLst>
                </a:gridCol>
                <a:gridCol w="904647">
                  <a:extLst>
                    <a:ext uri="{9D8B030D-6E8A-4147-A177-3AD203B41FA5}">
                      <a16:colId xmlns:a16="http://schemas.microsoft.com/office/drawing/2014/main" val="3829758269"/>
                    </a:ext>
                  </a:extLst>
                </a:gridCol>
                <a:gridCol w="771509">
                  <a:extLst>
                    <a:ext uri="{9D8B030D-6E8A-4147-A177-3AD203B41FA5}">
                      <a16:colId xmlns:a16="http://schemas.microsoft.com/office/drawing/2014/main" val="232735076"/>
                    </a:ext>
                  </a:extLst>
                </a:gridCol>
              </a:tblGrid>
              <a:tr h="210728">
                <a:tc>
                  <a:txBody>
                    <a:bodyPr/>
                    <a:lstStyle/>
                    <a:p>
                      <a:pPr marL="0" marR="0" indent="0" algn="l">
                        <a:lnSpc>
                          <a:spcPct val="200000"/>
                        </a:lnSpc>
                        <a:spcBef>
                          <a:spcPts val="0"/>
                        </a:spcBef>
                        <a:spcAft>
                          <a:spcPts val="0"/>
                        </a:spcAft>
                      </a:pPr>
                      <a:r>
                        <a:rPr lang="en-US" sz="800" dirty="0">
                          <a:effectLst/>
                        </a:rPr>
                        <a:t> </a:t>
                      </a:r>
                      <a:r>
                        <a:rPr lang="en-US" sz="800" dirty="0" err="1">
                          <a:effectLst/>
                        </a:rPr>
                        <a:t>Westerlund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gridSpan="2">
                  <a:txBody>
                    <a:bodyPr/>
                    <a:lstStyle/>
                    <a:p>
                      <a:pPr marL="0" marR="0" indent="0" algn="just">
                        <a:lnSpc>
                          <a:spcPct val="200000"/>
                        </a:lnSpc>
                        <a:spcBef>
                          <a:spcPts val="0"/>
                        </a:spcBef>
                        <a:spcAft>
                          <a:spcPts val="0"/>
                        </a:spcAft>
                      </a:pPr>
                      <a:r>
                        <a:rPr lang="en-US" sz="800">
                          <a:effectLst/>
                        </a:rPr>
                        <a:t>Panel A: Full Sample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B:HI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C:UMI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D:LMI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hMerge="1">
                  <a:txBody>
                    <a:bodyPr/>
                    <a:lstStyle/>
                    <a:p>
                      <a:endParaRPr lang="en-US"/>
                    </a:p>
                  </a:txBody>
                  <a:tcPr/>
                </a:tc>
                <a:tc gridSpan="2">
                  <a:txBody>
                    <a:bodyPr/>
                    <a:lstStyle/>
                    <a:p>
                      <a:pPr marL="0" marR="0" indent="0" algn="just">
                        <a:lnSpc>
                          <a:spcPct val="200000"/>
                        </a:lnSpc>
                        <a:spcBef>
                          <a:spcPts val="0"/>
                        </a:spcBef>
                        <a:spcAft>
                          <a:spcPts val="0"/>
                        </a:spcAft>
                      </a:pPr>
                      <a:r>
                        <a:rPr lang="en-US" sz="800">
                          <a:effectLst/>
                        </a:rPr>
                        <a:t>Panel E:LI</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hMerge="1">
                  <a:txBody>
                    <a:bodyPr/>
                    <a:lstStyle/>
                    <a:p>
                      <a:endParaRPr lang="en-US"/>
                    </a:p>
                  </a:txBody>
                  <a:tcPr/>
                </a:tc>
                <a:extLst>
                  <a:ext uri="{0D108BD9-81ED-4DB2-BD59-A6C34878D82A}">
                    <a16:rowId xmlns:a16="http://schemas.microsoft.com/office/drawing/2014/main" val="2493686739"/>
                  </a:ext>
                </a:extLst>
              </a:tr>
              <a:tr h="210728">
                <a:tc>
                  <a:txBody>
                    <a:bodyPr/>
                    <a:lstStyle/>
                    <a:p>
                      <a:pPr marL="0" marR="0" indent="0" algn="l">
                        <a:lnSpc>
                          <a:spcPct val="200000"/>
                        </a:lnSpc>
                        <a:spcBef>
                          <a:spcPts val="0"/>
                        </a:spcBef>
                        <a:spcAft>
                          <a:spcPts val="0"/>
                        </a:spcAft>
                      </a:pPr>
                      <a:r>
                        <a:rPr lang="en-US" sz="800">
                          <a:effectLst/>
                        </a:rPr>
                        <a:t>Test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Statistics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Prob</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extLst>
                  <a:ext uri="{0D108BD9-81ED-4DB2-BD59-A6C34878D82A}">
                    <a16:rowId xmlns:a16="http://schemas.microsoft.com/office/drawing/2014/main" val="1620549938"/>
                  </a:ext>
                </a:extLst>
              </a:tr>
              <a:tr h="948147">
                <a:tc>
                  <a:txBody>
                    <a:bodyPr/>
                    <a:lstStyle/>
                    <a:p>
                      <a:pPr marL="0" marR="0" indent="0" algn="l">
                        <a:lnSpc>
                          <a:spcPct val="200000"/>
                        </a:lnSpc>
                        <a:spcBef>
                          <a:spcPts val="0"/>
                        </a:spcBef>
                        <a:spcAft>
                          <a:spcPts val="0"/>
                        </a:spcAft>
                      </a:pPr>
                      <a:r>
                        <a:rPr lang="en-US" sz="800">
                          <a:effectLst/>
                        </a:rPr>
                        <a:t>Gt</a:t>
                      </a:r>
                      <a:endParaRPr lang="en-US" sz="900">
                        <a:effectLst/>
                      </a:endParaRPr>
                    </a:p>
                    <a:p>
                      <a:pPr marL="0" marR="0" indent="0" algn="l">
                        <a:lnSpc>
                          <a:spcPct val="200000"/>
                        </a:lnSpc>
                        <a:spcBef>
                          <a:spcPts val="0"/>
                        </a:spcBef>
                        <a:spcAft>
                          <a:spcPts val="0"/>
                        </a:spcAft>
                      </a:pPr>
                      <a:r>
                        <a:rPr lang="en-US" sz="800">
                          <a:effectLst/>
                        </a:rPr>
                        <a:t>Ga</a:t>
                      </a:r>
                      <a:endParaRPr lang="en-US" sz="900">
                        <a:effectLst/>
                      </a:endParaRPr>
                    </a:p>
                    <a:p>
                      <a:pPr marL="0" marR="0" indent="0" algn="l">
                        <a:lnSpc>
                          <a:spcPct val="200000"/>
                        </a:lnSpc>
                        <a:spcBef>
                          <a:spcPts val="0"/>
                        </a:spcBef>
                        <a:spcAft>
                          <a:spcPts val="0"/>
                        </a:spcAft>
                      </a:pPr>
                      <a:r>
                        <a:rPr lang="en-US" sz="800">
                          <a:effectLst/>
                        </a:rPr>
                        <a:t>Pt</a:t>
                      </a:r>
                      <a:endParaRPr lang="en-US" sz="900">
                        <a:effectLst/>
                      </a:endParaRPr>
                    </a:p>
                    <a:p>
                      <a:pPr marL="0" marR="0" indent="0" algn="l">
                        <a:lnSpc>
                          <a:spcPct val="200000"/>
                        </a:lnSpc>
                        <a:spcBef>
                          <a:spcPts val="0"/>
                        </a:spcBef>
                        <a:spcAft>
                          <a:spcPts val="0"/>
                        </a:spcAft>
                      </a:pPr>
                      <a:r>
                        <a:rPr lang="en-US" sz="800">
                          <a:effectLst/>
                        </a:rPr>
                        <a:t>Pa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-10.174</a:t>
                      </a:r>
                      <a:endParaRPr lang="en-US" sz="900">
                        <a:effectLst/>
                      </a:endParaRPr>
                    </a:p>
                    <a:p>
                      <a:pPr marL="0" marR="0" indent="0" algn="l">
                        <a:lnSpc>
                          <a:spcPct val="200000"/>
                        </a:lnSpc>
                        <a:spcBef>
                          <a:spcPts val="0"/>
                        </a:spcBef>
                        <a:spcAft>
                          <a:spcPts val="0"/>
                        </a:spcAft>
                      </a:pPr>
                      <a:r>
                        <a:rPr lang="en-US" sz="800">
                          <a:effectLst/>
                        </a:rPr>
                        <a:t>-0.054</a:t>
                      </a:r>
                      <a:endParaRPr lang="en-US" sz="900">
                        <a:effectLst/>
                      </a:endParaRPr>
                    </a:p>
                    <a:p>
                      <a:pPr marL="0" marR="0" indent="0" algn="l">
                        <a:lnSpc>
                          <a:spcPct val="200000"/>
                        </a:lnSpc>
                        <a:spcBef>
                          <a:spcPts val="0"/>
                        </a:spcBef>
                        <a:spcAft>
                          <a:spcPts val="0"/>
                        </a:spcAft>
                      </a:pPr>
                      <a:r>
                        <a:rPr lang="en-US" sz="800">
                          <a:effectLst/>
                        </a:rPr>
                        <a:t>-3.564</a:t>
                      </a:r>
                      <a:endParaRPr lang="en-US" sz="900">
                        <a:effectLst/>
                      </a:endParaRPr>
                    </a:p>
                    <a:p>
                      <a:pPr marL="0" marR="0" indent="0" algn="l">
                        <a:lnSpc>
                          <a:spcPct val="200000"/>
                        </a:lnSpc>
                        <a:spcBef>
                          <a:spcPts val="0"/>
                        </a:spcBef>
                        <a:spcAft>
                          <a:spcPts val="0"/>
                        </a:spcAft>
                      </a:pPr>
                      <a:r>
                        <a:rPr lang="en-US" sz="800">
                          <a:effectLst/>
                        </a:rPr>
                        <a:t>-0.164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0.000***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-2.152</a:t>
                      </a:r>
                      <a:endParaRPr lang="en-US" sz="900">
                        <a:effectLst/>
                      </a:endParaRPr>
                    </a:p>
                    <a:p>
                      <a:pPr marL="0" marR="0" indent="0" algn="l">
                        <a:lnSpc>
                          <a:spcPct val="200000"/>
                        </a:lnSpc>
                        <a:spcBef>
                          <a:spcPts val="0"/>
                        </a:spcBef>
                        <a:spcAft>
                          <a:spcPts val="0"/>
                        </a:spcAft>
                      </a:pPr>
                      <a:r>
                        <a:rPr lang="en-US" sz="800">
                          <a:effectLst/>
                        </a:rPr>
                        <a:t>-3.812</a:t>
                      </a:r>
                      <a:endParaRPr lang="en-US" sz="900">
                        <a:effectLst/>
                      </a:endParaRPr>
                    </a:p>
                    <a:p>
                      <a:pPr marL="0" marR="0" indent="0" algn="l">
                        <a:lnSpc>
                          <a:spcPct val="200000"/>
                        </a:lnSpc>
                        <a:spcBef>
                          <a:spcPts val="0"/>
                        </a:spcBef>
                        <a:spcAft>
                          <a:spcPts val="0"/>
                        </a:spcAft>
                      </a:pPr>
                      <a:r>
                        <a:rPr lang="en-US" sz="800">
                          <a:effectLst/>
                        </a:rPr>
                        <a:t>-4.674</a:t>
                      </a:r>
                      <a:endParaRPr lang="en-US" sz="900">
                        <a:effectLst/>
                      </a:endParaRPr>
                    </a:p>
                    <a:p>
                      <a:pPr marL="0" marR="0" indent="0" algn="l">
                        <a:lnSpc>
                          <a:spcPct val="200000"/>
                        </a:lnSpc>
                        <a:spcBef>
                          <a:spcPts val="0"/>
                        </a:spcBef>
                        <a:spcAft>
                          <a:spcPts val="0"/>
                        </a:spcAft>
                      </a:pPr>
                      <a:r>
                        <a:rPr lang="en-US" sz="800">
                          <a:effectLst/>
                        </a:rPr>
                        <a:t>-3778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0.803</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0.957</a:t>
                      </a:r>
                      <a:endParaRPr lang="en-US" sz="900">
                        <a:effectLst/>
                      </a:endParaRPr>
                    </a:p>
                    <a:p>
                      <a:pPr marL="0" marR="0" indent="0" algn="l">
                        <a:lnSpc>
                          <a:spcPct val="200000"/>
                        </a:lnSpc>
                        <a:spcBef>
                          <a:spcPts val="0"/>
                        </a:spcBef>
                        <a:spcAft>
                          <a:spcPts val="0"/>
                        </a:spcAft>
                      </a:pPr>
                      <a:r>
                        <a:rPr lang="en-US" sz="800">
                          <a:effectLst/>
                        </a:rPr>
                        <a:t>0.988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-21.282</a:t>
                      </a:r>
                      <a:endParaRPr lang="en-US" sz="900">
                        <a:effectLst/>
                      </a:endParaRPr>
                    </a:p>
                    <a:p>
                      <a:pPr marL="0" marR="0" indent="0" algn="l">
                        <a:lnSpc>
                          <a:spcPct val="200000"/>
                        </a:lnSpc>
                        <a:spcBef>
                          <a:spcPts val="0"/>
                        </a:spcBef>
                        <a:spcAft>
                          <a:spcPts val="0"/>
                        </a:spcAft>
                      </a:pPr>
                      <a:r>
                        <a:rPr lang="en-US" sz="800">
                          <a:effectLst/>
                        </a:rPr>
                        <a:t>0.086</a:t>
                      </a:r>
                      <a:endParaRPr lang="en-US" sz="900">
                        <a:effectLst/>
                      </a:endParaRPr>
                    </a:p>
                    <a:p>
                      <a:pPr marL="0" marR="0" indent="0" algn="l">
                        <a:lnSpc>
                          <a:spcPct val="200000"/>
                        </a:lnSpc>
                        <a:spcBef>
                          <a:spcPts val="0"/>
                        </a:spcBef>
                        <a:spcAft>
                          <a:spcPts val="0"/>
                        </a:spcAft>
                      </a:pPr>
                      <a:r>
                        <a:rPr lang="en-US" sz="800">
                          <a:effectLst/>
                        </a:rPr>
                        <a:t>-2.324</a:t>
                      </a:r>
                      <a:endParaRPr lang="en-US" sz="900">
                        <a:effectLst/>
                      </a:endParaRPr>
                    </a:p>
                    <a:p>
                      <a:pPr marL="0" marR="0" indent="0" algn="l">
                        <a:lnSpc>
                          <a:spcPct val="200000"/>
                        </a:lnSpc>
                        <a:spcBef>
                          <a:spcPts val="0"/>
                        </a:spcBef>
                        <a:spcAft>
                          <a:spcPts val="0"/>
                        </a:spcAft>
                      </a:pPr>
                      <a:r>
                        <a:rPr lang="en-US" sz="800">
                          <a:effectLst/>
                        </a:rPr>
                        <a:t>-0.153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0.000***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1.000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-2.264</a:t>
                      </a:r>
                      <a:endParaRPr lang="en-US" sz="900">
                        <a:effectLst/>
                      </a:endParaRPr>
                    </a:p>
                    <a:p>
                      <a:pPr marL="0" marR="0" indent="0" algn="l">
                        <a:lnSpc>
                          <a:spcPct val="200000"/>
                        </a:lnSpc>
                        <a:spcBef>
                          <a:spcPts val="0"/>
                        </a:spcBef>
                        <a:spcAft>
                          <a:spcPts val="0"/>
                        </a:spcAft>
                      </a:pPr>
                      <a:r>
                        <a:rPr lang="en-US" sz="800">
                          <a:effectLst/>
                        </a:rPr>
                        <a:t>-4.643</a:t>
                      </a:r>
                      <a:endParaRPr lang="en-US" sz="900">
                        <a:effectLst/>
                      </a:endParaRPr>
                    </a:p>
                    <a:p>
                      <a:pPr marL="0" marR="0" indent="0" algn="l">
                        <a:lnSpc>
                          <a:spcPct val="200000"/>
                        </a:lnSpc>
                        <a:spcBef>
                          <a:spcPts val="0"/>
                        </a:spcBef>
                        <a:spcAft>
                          <a:spcPts val="0"/>
                        </a:spcAft>
                      </a:pPr>
                      <a:r>
                        <a:rPr lang="en-US" sz="800">
                          <a:effectLst/>
                        </a:rPr>
                        <a:t>-9.812</a:t>
                      </a:r>
                      <a:endParaRPr lang="en-US" sz="900">
                        <a:effectLst/>
                      </a:endParaRPr>
                    </a:p>
                    <a:p>
                      <a:pPr marL="0" marR="0" indent="0" algn="l">
                        <a:lnSpc>
                          <a:spcPct val="200000"/>
                        </a:lnSpc>
                        <a:spcBef>
                          <a:spcPts val="0"/>
                        </a:spcBef>
                        <a:spcAft>
                          <a:spcPts val="0"/>
                        </a:spcAft>
                      </a:pPr>
                      <a:r>
                        <a:rPr lang="en-US" sz="800">
                          <a:effectLst/>
                        </a:rPr>
                        <a:t>-4.699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0.804</a:t>
                      </a:r>
                      <a:endParaRPr lang="en-US" sz="900">
                        <a:effectLst/>
                      </a:endParaRPr>
                    </a:p>
                    <a:p>
                      <a:pPr marL="0" marR="0" indent="0" algn="l">
                        <a:lnSpc>
                          <a:spcPct val="200000"/>
                        </a:lnSpc>
                        <a:spcBef>
                          <a:spcPts val="0"/>
                        </a:spcBef>
                        <a:spcAft>
                          <a:spcPts val="0"/>
                        </a:spcAft>
                      </a:pPr>
                      <a:r>
                        <a:rPr lang="en-US" sz="800">
                          <a:effectLst/>
                        </a:rPr>
                        <a:t>1.000</a:t>
                      </a:r>
                      <a:endParaRPr lang="en-US" sz="900">
                        <a:effectLst/>
                      </a:endParaRPr>
                    </a:p>
                    <a:p>
                      <a:pPr marL="0" marR="0" indent="0" algn="l">
                        <a:lnSpc>
                          <a:spcPct val="200000"/>
                        </a:lnSpc>
                        <a:spcBef>
                          <a:spcPts val="0"/>
                        </a:spcBef>
                        <a:spcAft>
                          <a:spcPts val="0"/>
                        </a:spcAft>
                      </a:pPr>
                      <a:r>
                        <a:rPr lang="en-US" sz="800">
                          <a:effectLst/>
                        </a:rPr>
                        <a:t>0.915</a:t>
                      </a:r>
                      <a:endParaRPr lang="en-US" sz="900">
                        <a:effectLst/>
                      </a:endParaRPr>
                    </a:p>
                    <a:p>
                      <a:pPr marL="0" marR="0" indent="0" algn="l">
                        <a:lnSpc>
                          <a:spcPct val="200000"/>
                        </a:lnSpc>
                        <a:spcBef>
                          <a:spcPts val="0"/>
                        </a:spcBef>
                        <a:spcAft>
                          <a:spcPts val="0"/>
                        </a:spcAft>
                      </a:pPr>
                      <a:r>
                        <a:rPr lang="en-US" sz="800">
                          <a:effectLst/>
                        </a:rPr>
                        <a:t>1.000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a:effectLst/>
                        </a:rPr>
                        <a:t>-3.292</a:t>
                      </a:r>
                      <a:endParaRPr lang="en-US" sz="900">
                        <a:effectLst/>
                      </a:endParaRPr>
                    </a:p>
                    <a:p>
                      <a:pPr marL="0" marR="0" indent="0" algn="l">
                        <a:lnSpc>
                          <a:spcPct val="200000"/>
                        </a:lnSpc>
                        <a:spcBef>
                          <a:spcPts val="0"/>
                        </a:spcBef>
                        <a:spcAft>
                          <a:spcPts val="0"/>
                        </a:spcAft>
                      </a:pPr>
                      <a:r>
                        <a:rPr lang="en-US" sz="800">
                          <a:effectLst/>
                        </a:rPr>
                        <a:t>-3.349</a:t>
                      </a:r>
                      <a:endParaRPr lang="en-US" sz="900">
                        <a:effectLst/>
                      </a:endParaRPr>
                    </a:p>
                    <a:p>
                      <a:pPr marL="0" marR="0" indent="0" algn="l">
                        <a:lnSpc>
                          <a:spcPct val="200000"/>
                        </a:lnSpc>
                        <a:spcBef>
                          <a:spcPts val="0"/>
                        </a:spcBef>
                        <a:spcAft>
                          <a:spcPts val="0"/>
                        </a:spcAft>
                      </a:pPr>
                      <a:r>
                        <a:rPr lang="en-US" sz="800">
                          <a:effectLst/>
                        </a:rPr>
                        <a:t>-4.927</a:t>
                      </a:r>
                      <a:endParaRPr lang="en-US" sz="900">
                        <a:effectLst/>
                      </a:endParaRPr>
                    </a:p>
                    <a:p>
                      <a:pPr marL="0" marR="0" indent="0" algn="l">
                        <a:lnSpc>
                          <a:spcPct val="200000"/>
                        </a:lnSpc>
                        <a:spcBef>
                          <a:spcPts val="0"/>
                        </a:spcBef>
                        <a:spcAft>
                          <a:spcPts val="0"/>
                        </a:spcAft>
                      </a:pPr>
                      <a:r>
                        <a:rPr lang="en-US" sz="800">
                          <a:effectLst/>
                        </a:rPr>
                        <a:t>-3.733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tc>
                  <a:txBody>
                    <a:bodyPr/>
                    <a:lstStyle/>
                    <a:p>
                      <a:pPr marL="0" marR="0" indent="0" algn="l">
                        <a:lnSpc>
                          <a:spcPct val="200000"/>
                        </a:lnSpc>
                        <a:spcBef>
                          <a:spcPts val="0"/>
                        </a:spcBef>
                        <a:spcAft>
                          <a:spcPts val="0"/>
                        </a:spcAft>
                      </a:pPr>
                      <a:r>
                        <a:rPr lang="en-US" sz="800" dirty="0">
                          <a:effectLst/>
                        </a:rPr>
                        <a:t>0.071*</a:t>
                      </a:r>
                      <a:endParaRPr lang="en-US" sz="900" dirty="0">
                        <a:effectLst/>
                      </a:endParaRPr>
                    </a:p>
                    <a:p>
                      <a:pPr marL="0" marR="0" indent="0" algn="l">
                        <a:lnSpc>
                          <a:spcPct val="200000"/>
                        </a:lnSpc>
                        <a:spcBef>
                          <a:spcPts val="0"/>
                        </a:spcBef>
                        <a:spcAft>
                          <a:spcPts val="0"/>
                        </a:spcAft>
                      </a:pPr>
                      <a:r>
                        <a:rPr lang="en-US" sz="800" dirty="0">
                          <a:effectLst/>
                        </a:rPr>
                        <a:t>0.985</a:t>
                      </a:r>
                      <a:endParaRPr lang="en-US" sz="900" dirty="0">
                        <a:effectLst/>
                      </a:endParaRPr>
                    </a:p>
                    <a:p>
                      <a:pPr marL="0" marR="0" indent="0" algn="l">
                        <a:lnSpc>
                          <a:spcPct val="200000"/>
                        </a:lnSpc>
                        <a:spcBef>
                          <a:spcPts val="0"/>
                        </a:spcBef>
                        <a:spcAft>
                          <a:spcPts val="0"/>
                        </a:spcAft>
                      </a:pPr>
                      <a:r>
                        <a:rPr lang="en-US" sz="800" dirty="0">
                          <a:effectLst/>
                        </a:rPr>
                        <a:t>0.148</a:t>
                      </a:r>
                      <a:endParaRPr lang="en-US" sz="900" dirty="0">
                        <a:effectLst/>
                      </a:endParaRPr>
                    </a:p>
                    <a:p>
                      <a:pPr marL="0" marR="0" indent="0" algn="l">
                        <a:lnSpc>
                          <a:spcPct val="200000"/>
                        </a:lnSpc>
                        <a:spcBef>
                          <a:spcPts val="0"/>
                        </a:spcBef>
                        <a:spcAft>
                          <a:spcPts val="0"/>
                        </a:spcAft>
                      </a:pPr>
                      <a:r>
                        <a:rPr lang="en-US" sz="800" dirty="0">
                          <a:effectLst/>
                        </a:rPr>
                        <a:t>0.893</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306" marR="55306" marT="0" marB="0"/>
                </a:tc>
                <a:extLst>
                  <a:ext uri="{0D108BD9-81ED-4DB2-BD59-A6C34878D82A}">
                    <a16:rowId xmlns:a16="http://schemas.microsoft.com/office/drawing/2014/main" val="1245118502"/>
                  </a:ext>
                </a:extLst>
              </a:tr>
            </a:tbl>
          </a:graphicData>
        </a:graphic>
      </p:graphicFrame>
    </p:spTree>
    <p:extLst>
      <p:ext uri="{BB962C8B-B14F-4D97-AF65-F5344CB8AC3E}">
        <p14:creationId xmlns:p14="http://schemas.microsoft.com/office/powerpoint/2010/main" val="394789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9539791" cy="369332"/>
          </a:xfrm>
          <a:prstGeom prst="rect">
            <a:avLst/>
          </a:prstGeom>
        </p:spPr>
        <p:txBody>
          <a:bodyPr wrap="none">
            <a:spAutoFit/>
          </a:bodyPr>
          <a:lstStyle/>
          <a:p>
            <a:r>
              <a:rPr lang="en-US" b="1" dirty="0">
                <a:solidFill>
                  <a:srgbClr val="FF0000"/>
                </a:solidFill>
              </a:rPr>
              <a:t>Test for long run elasticity Common Correlated Effect Estimators-Mean Group </a:t>
            </a:r>
            <a:endParaRPr lang="en-US" dirty="0">
              <a:solidFill>
                <a:srgbClr val="FF0000"/>
              </a:solidFill>
            </a:endParaRP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6" name="Content Placeholder 5">
            <a:extLst>
              <a:ext uri="{FF2B5EF4-FFF2-40B4-BE49-F238E27FC236}">
                <a16:creationId xmlns:a16="http://schemas.microsoft.com/office/drawing/2014/main" id="{95DC0130-E532-4190-AD57-E41DEDBDB227}"/>
              </a:ext>
            </a:extLst>
          </p:cNvPr>
          <p:cNvGraphicFramePr>
            <a:graphicFrameLocks noGrp="1"/>
          </p:cNvGraphicFramePr>
          <p:nvPr>
            <p:ph sz="quarter" idx="1"/>
            <p:extLst>
              <p:ext uri="{D42A27DB-BD31-4B8C-83A1-F6EECF244321}">
                <p14:modId xmlns:p14="http://schemas.microsoft.com/office/powerpoint/2010/main" val="1972882062"/>
              </p:ext>
            </p:extLst>
          </p:nvPr>
        </p:nvGraphicFramePr>
        <p:xfrm>
          <a:off x="176134" y="1905000"/>
          <a:ext cx="8815465" cy="4528566"/>
        </p:xfrm>
        <a:graphic>
          <a:graphicData uri="http://schemas.openxmlformats.org/drawingml/2006/table">
            <a:tbl>
              <a:tblPr firstRow="1" firstCol="1" bandRow="1">
                <a:tableStyleId>{5C22544A-7EE6-4342-B048-85BDC9FD1C3A}</a:tableStyleId>
              </a:tblPr>
              <a:tblGrid>
                <a:gridCol w="920334">
                  <a:extLst>
                    <a:ext uri="{9D8B030D-6E8A-4147-A177-3AD203B41FA5}">
                      <a16:colId xmlns:a16="http://schemas.microsoft.com/office/drawing/2014/main" val="3619948336"/>
                    </a:ext>
                  </a:extLst>
                </a:gridCol>
                <a:gridCol w="920334">
                  <a:extLst>
                    <a:ext uri="{9D8B030D-6E8A-4147-A177-3AD203B41FA5}">
                      <a16:colId xmlns:a16="http://schemas.microsoft.com/office/drawing/2014/main" val="2869852693"/>
                    </a:ext>
                  </a:extLst>
                </a:gridCol>
                <a:gridCol w="812786">
                  <a:extLst>
                    <a:ext uri="{9D8B030D-6E8A-4147-A177-3AD203B41FA5}">
                      <a16:colId xmlns:a16="http://schemas.microsoft.com/office/drawing/2014/main" val="870624260"/>
                    </a:ext>
                  </a:extLst>
                </a:gridCol>
                <a:gridCol w="899177">
                  <a:extLst>
                    <a:ext uri="{9D8B030D-6E8A-4147-A177-3AD203B41FA5}">
                      <a16:colId xmlns:a16="http://schemas.microsoft.com/office/drawing/2014/main" val="1626049867"/>
                    </a:ext>
                  </a:extLst>
                </a:gridCol>
                <a:gridCol w="848048">
                  <a:extLst>
                    <a:ext uri="{9D8B030D-6E8A-4147-A177-3AD203B41FA5}">
                      <a16:colId xmlns:a16="http://schemas.microsoft.com/office/drawing/2014/main" val="3984395942"/>
                    </a:ext>
                  </a:extLst>
                </a:gridCol>
                <a:gridCol w="929151">
                  <a:extLst>
                    <a:ext uri="{9D8B030D-6E8A-4147-A177-3AD203B41FA5}">
                      <a16:colId xmlns:a16="http://schemas.microsoft.com/office/drawing/2014/main" val="2183415623"/>
                    </a:ext>
                  </a:extLst>
                </a:gridCol>
                <a:gridCol w="722868">
                  <a:extLst>
                    <a:ext uri="{9D8B030D-6E8A-4147-A177-3AD203B41FA5}">
                      <a16:colId xmlns:a16="http://schemas.microsoft.com/office/drawing/2014/main" val="3133560215"/>
                    </a:ext>
                  </a:extLst>
                </a:gridCol>
                <a:gridCol w="920334">
                  <a:extLst>
                    <a:ext uri="{9D8B030D-6E8A-4147-A177-3AD203B41FA5}">
                      <a16:colId xmlns:a16="http://schemas.microsoft.com/office/drawing/2014/main" val="4171227901"/>
                    </a:ext>
                  </a:extLst>
                </a:gridCol>
                <a:gridCol w="527165">
                  <a:extLst>
                    <a:ext uri="{9D8B030D-6E8A-4147-A177-3AD203B41FA5}">
                      <a16:colId xmlns:a16="http://schemas.microsoft.com/office/drawing/2014/main" val="358231370"/>
                    </a:ext>
                  </a:extLst>
                </a:gridCol>
                <a:gridCol w="722868">
                  <a:extLst>
                    <a:ext uri="{9D8B030D-6E8A-4147-A177-3AD203B41FA5}">
                      <a16:colId xmlns:a16="http://schemas.microsoft.com/office/drawing/2014/main" val="815344542"/>
                    </a:ext>
                  </a:extLst>
                </a:gridCol>
                <a:gridCol w="592400">
                  <a:extLst>
                    <a:ext uri="{9D8B030D-6E8A-4147-A177-3AD203B41FA5}">
                      <a16:colId xmlns:a16="http://schemas.microsoft.com/office/drawing/2014/main" val="1956514295"/>
                    </a:ext>
                  </a:extLst>
                </a:gridCol>
              </a:tblGrid>
              <a:tr h="208304">
                <a:tc>
                  <a:txBody>
                    <a:bodyPr/>
                    <a:lstStyle/>
                    <a:p>
                      <a:pPr marL="0" marR="0" indent="0" algn="l">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gridSpan="2">
                  <a:txBody>
                    <a:bodyPr/>
                    <a:lstStyle/>
                    <a:p>
                      <a:pPr marL="0" marR="0" indent="0" algn="l">
                        <a:lnSpc>
                          <a:spcPct val="200000"/>
                        </a:lnSpc>
                        <a:spcBef>
                          <a:spcPts val="0"/>
                        </a:spcBef>
                        <a:spcAft>
                          <a:spcPts val="0"/>
                        </a:spcAft>
                      </a:pPr>
                      <a:r>
                        <a:rPr lang="en-US" sz="800">
                          <a:effectLst/>
                        </a:rPr>
                        <a:t>Panel A: Full Sample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B:HI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C: UMI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D: LMI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C: LI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extLst>
                  <a:ext uri="{0D108BD9-81ED-4DB2-BD59-A6C34878D82A}">
                    <a16:rowId xmlns:a16="http://schemas.microsoft.com/office/drawing/2014/main" val="2915286164"/>
                  </a:ext>
                </a:extLst>
              </a:tr>
              <a:tr h="208304">
                <a:tc>
                  <a:txBody>
                    <a:bodyPr/>
                    <a:lstStyle/>
                    <a:p>
                      <a:pPr marL="0" marR="0" indent="0" algn="l">
                        <a:lnSpc>
                          <a:spcPct val="200000"/>
                        </a:lnSpc>
                        <a:spcBef>
                          <a:spcPts val="0"/>
                        </a:spcBef>
                        <a:spcAft>
                          <a:spcPts val="0"/>
                        </a:spcAft>
                      </a:pPr>
                      <a:r>
                        <a:rPr lang="en-US" sz="800">
                          <a:effectLst/>
                        </a:rPr>
                        <a:t>Test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P value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extLst>
                  <a:ext uri="{0D108BD9-81ED-4DB2-BD59-A6C34878D82A}">
                    <a16:rowId xmlns:a16="http://schemas.microsoft.com/office/drawing/2014/main" val="1328145559"/>
                  </a:ext>
                </a:extLst>
              </a:tr>
              <a:tr h="4095955">
                <a:tc>
                  <a:txBody>
                    <a:bodyPr/>
                    <a:lstStyle/>
                    <a:p>
                      <a:pPr marL="0" marR="0" indent="0" algn="just">
                        <a:lnSpc>
                          <a:spcPct val="200000"/>
                        </a:lnSpc>
                        <a:spcBef>
                          <a:spcPts val="0"/>
                        </a:spcBef>
                        <a:spcAft>
                          <a:spcPts val="0"/>
                        </a:spcAft>
                      </a:pPr>
                      <a:r>
                        <a:rPr lang="en-US" sz="800">
                          <a:effectLst/>
                        </a:rPr>
                        <a:t>InGDPPC¹</a:t>
                      </a:r>
                      <a:endParaRPr lang="en-US" sz="900">
                        <a:effectLst/>
                      </a:endParaRPr>
                    </a:p>
                    <a:p>
                      <a:pPr marL="0" marR="0" indent="0" algn="just">
                        <a:lnSpc>
                          <a:spcPct val="200000"/>
                        </a:lnSpc>
                        <a:spcBef>
                          <a:spcPts val="0"/>
                        </a:spcBef>
                        <a:spcAft>
                          <a:spcPts val="0"/>
                        </a:spcAft>
                      </a:pPr>
                      <a:r>
                        <a:rPr lang="en-US" sz="800">
                          <a:effectLst/>
                        </a:rPr>
                        <a:t>InGDPPC²</a:t>
                      </a:r>
                      <a:endParaRPr lang="en-US" sz="900">
                        <a:effectLst/>
                      </a:endParaRPr>
                    </a:p>
                    <a:p>
                      <a:pPr marL="0" marR="0" indent="0" algn="just">
                        <a:lnSpc>
                          <a:spcPct val="200000"/>
                        </a:lnSpc>
                        <a:spcBef>
                          <a:spcPts val="0"/>
                        </a:spcBef>
                        <a:spcAft>
                          <a:spcPts val="0"/>
                        </a:spcAft>
                      </a:pPr>
                      <a:r>
                        <a:rPr lang="en-US" sz="800">
                          <a:effectLst/>
                        </a:rPr>
                        <a:t>InFDI</a:t>
                      </a:r>
                      <a:endParaRPr lang="en-US" sz="900">
                        <a:effectLst/>
                      </a:endParaRPr>
                    </a:p>
                    <a:p>
                      <a:pPr marL="0" marR="0" indent="0" algn="just">
                        <a:lnSpc>
                          <a:spcPct val="200000"/>
                        </a:lnSpc>
                        <a:spcBef>
                          <a:spcPts val="0"/>
                        </a:spcBef>
                        <a:spcAft>
                          <a:spcPts val="0"/>
                        </a:spcAft>
                      </a:pPr>
                      <a:r>
                        <a:rPr lang="en-US" sz="800">
                          <a:effectLst/>
                        </a:rPr>
                        <a:t>InLI</a:t>
                      </a:r>
                      <a:endParaRPr lang="en-US" sz="900">
                        <a:effectLst/>
                      </a:endParaRPr>
                    </a:p>
                    <a:p>
                      <a:pPr marL="0" marR="0" indent="0" algn="just">
                        <a:lnSpc>
                          <a:spcPct val="200000"/>
                        </a:lnSpc>
                        <a:spcBef>
                          <a:spcPts val="0"/>
                        </a:spcBef>
                        <a:spcAft>
                          <a:spcPts val="0"/>
                        </a:spcAft>
                      </a:pPr>
                      <a:r>
                        <a:rPr lang="en-US" sz="800">
                          <a:effectLst/>
                        </a:rPr>
                        <a:t>InRQ</a:t>
                      </a:r>
                      <a:endParaRPr lang="en-US" sz="900">
                        <a:effectLst/>
                      </a:endParaRPr>
                    </a:p>
                    <a:p>
                      <a:pPr marL="0" marR="0" indent="0" algn="l">
                        <a:lnSpc>
                          <a:spcPct val="200000"/>
                        </a:lnSpc>
                        <a:spcBef>
                          <a:spcPts val="0"/>
                        </a:spcBef>
                        <a:spcAft>
                          <a:spcPts val="0"/>
                        </a:spcAft>
                      </a:pPr>
                      <a:r>
                        <a:rPr lang="en-US" sz="800">
                          <a:effectLst/>
                        </a:rPr>
                        <a:t>InTO</a:t>
                      </a:r>
                      <a:endParaRPr lang="en-US" sz="900">
                        <a:effectLst/>
                      </a:endParaRPr>
                    </a:p>
                    <a:p>
                      <a:pPr marL="0" marR="0" indent="0" algn="l">
                        <a:lnSpc>
                          <a:spcPct val="200000"/>
                        </a:lnSpc>
                        <a:spcBef>
                          <a:spcPts val="0"/>
                        </a:spcBef>
                        <a:spcAft>
                          <a:spcPts val="0"/>
                        </a:spcAft>
                      </a:pPr>
                      <a:r>
                        <a:rPr lang="en-US" sz="800">
                          <a:effectLst/>
                        </a:rPr>
                        <a:t>Functional Relationship</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Shape of Curve</a:t>
                      </a:r>
                      <a:endParaRPr lang="en-US" sz="900">
                        <a:effectLst/>
                      </a:endParaRPr>
                    </a:p>
                    <a:p>
                      <a:pPr marL="0" marR="0" indent="0" algn="l">
                        <a:lnSpc>
                          <a:spcPct val="200000"/>
                        </a:lnSpc>
                        <a:spcBef>
                          <a:spcPts val="0"/>
                        </a:spcBef>
                        <a:spcAft>
                          <a:spcPts val="0"/>
                        </a:spcAft>
                      </a:pPr>
                      <a:r>
                        <a:rPr lang="en-US" sz="800">
                          <a:effectLst/>
                        </a:rPr>
                        <a:t>R squared</a:t>
                      </a:r>
                      <a:endParaRPr lang="en-US" sz="900">
                        <a:effectLst/>
                      </a:endParaRPr>
                    </a:p>
                    <a:p>
                      <a:pPr marL="0" marR="0" indent="0" algn="l">
                        <a:lnSpc>
                          <a:spcPct val="200000"/>
                        </a:lnSpc>
                        <a:spcBef>
                          <a:spcPts val="0"/>
                        </a:spcBef>
                        <a:spcAft>
                          <a:spcPts val="0"/>
                        </a:spcAft>
                      </a:pPr>
                      <a:r>
                        <a:rPr lang="en-US" sz="800">
                          <a:effectLst/>
                        </a:rPr>
                        <a:t>R Sq. (MG)</a:t>
                      </a:r>
                      <a:endParaRPr lang="en-US" sz="900">
                        <a:effectLst/>
                      </a:endParaRPr>
                    </a:p>
                    <a:p>
                      <a:pPr marL="0" marR="0" indent="0" algn="l">
                        <a:lnSpc>
                          <a:spcPct val="200000"/>
                        </a:lnSpc>
                        <a:spcBef>
                          <a:spcPts val="0"/>
                        </a:spcBef>
                        <a:spcAft>
                          <a:spcPts val="0"/>
                        </a:spcAft>
                      </a:pPr>
                      <a:r>
                        <a:rPr lang="en-US" sz="800">
                          <a:effectLst/>
                        </a:rPr>
                        <a:t>Root  MSE </a:t>
                      </a:r>
                      <a:endParaRPr lang="en-US" sz="900">
                        <a:effectLst/>
                      </a:endParaRPr>
                    </a:p>
                    <a:p>
                      <a:pPr marL="0" marR="0" indent="0" algn="l">
                        <a:lnSpc>
                          <a:spcPct val="200000"/>
                        </a:lnSpc>
                        <a:spcBef>
                          <a:spcPts val="0"/>
                        </a:spcBef>
                        <a:spcAft>
                          <a:spcPts val="0"/>
                        </a:spcAft>
                      </a:pPr>
                      <a:r>
                        <a:rPr lang="en-US" sz="800">
                          <a:effectLst/>
                        </a:rPr>
                        <a:t>Num of obs</a:t>
                      </a:r>
                      <a:endParaRPr lang="en-US" sz="900">
                        <a:effectLst/>
                      </a:endParaRPr>
                    </a:p>
                    <a:p>
                      <a:pPr marL="0" marR="0" indent="0" algn="l">
                        <a:lnSpc>
                          <a:spcPct val="200000"/>
                        </a:lnSpc>
                        <a:spcBef>
                          <a:spcPts val="0"/>
                        </a:spcBef>
                        <a:spcAft>
                          <a:spcPts val="0"/>
                        </a:spcAft>
                      </a:pPr>
                      <a:r>
                        <a:rPr lang="en-US" sz="800">
                          <a:effectLst/>
                        </a:rPr>
                        <a:t>Num of Pds</a:t>
                      </a:r>
                      <a:endParaRPr lang="en-US" sz="900">
                        <a:effectLst/>
                      </a:endParaRPr>
                    </a:p>
                    <a:p>
                      <a:pPr marL="0" marR="0" indent="0" algn="l">
                        <a:lnSpc>
                          <a:spcPct val="200000"/>
                        </a:lnSpc>
                        <a:spcBef>
                          <a:spcPts val="0"/>
                        </a:spcBef>
                        <a:spcAft>
                          <a:spcPts val="0"/>
                        </a:spcAft>
                      </a:pPr>
                      <a:r>
                        <a:rPr lang="en-US" sz="800">
                          <a:effectLst/>
                        </a:rPr>
                        <a:t>Num of grps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just">
                        <a:lnSpc>
                          <a:spcPct val="200000"/>
                        </a:lnSpc>
                        <a:spcBef>
                          <a:spcPts val="0"/>
                        </a:spcBef>
                        <a:spcAft>
                          <a:spcPts val="0"/>
                        </a:spcAft>
                      </a:pPr>
                      <a:r>
                        <a:rPr lang="en-US" sz="700">
                          <a:effectLst/>
                        </a:rPr>
                        <a:t>-</a:t>
                      </a:r>
                      <a:r>
                        <a:rPr lang="en-US" sz="800">
                          <a:effectLst/>
                        </a:rPr>
                        <a:t>3.745968</a:t>
                      </a:r>
                      <a:endParaRPr lang="en-US" sz="900">
                        <a:effectLst/>
                      </a:endParaRPr>
                    </a:p>
                    <a:p>
                      <a:pPr marL="0" marR="0" indent="0" algn="just">
                        <a:lnSpc>
                          <a:spcPct val="200000"/>
                        </a:lnSpc>
                        <a:spcBef>
                          <a:spcPts val="0"/>
                        </a:spcBef>
                        <a:spcAft>
                          <a:spcPts val="0"/>
                        </a:spcAft>
                      </a:pPr>
                      <a:r>
                        <a:rPr lang="en-US" sz="800">
                          <a:effectLst/>
                        </a:rPr>
                        <a:t>0.1668748</a:t>
                      </a:r>
                      <a:endParaRPr lang="en-US" sz="900">
                        <a:effectLst/>
                      </a:endParaRPr>
                    </a:p>
                    <a:p>
                      <a:pPr marL="0" marR="0" indent="0" algn="just">
                        <a:lnSpc>
                          <a:spcPct val="200000"/>
                        </a:lnSpc>
                        <a:spcBef>
                          <a:spcPts val="0"/>
                        </a:spcBef>
                        <a:spcAft>
                          <a:spcPts val="0"/>
                        </a:spcAft>
                      </a:pPr>
                      <a:r>
                        <a:rPr lang="en-US" sz="800">
                          <a:effectLst/>
                        </a:rPr>
                        <a:t>-0.0049809</a:t>
                      </a:r>
                      <a:endParaRPr lang="en-US" sz="900">
                        <a:effectLst/>
                      </a:endParaRPr>
                    </a:p>
                    <a:p>
                      <a:pPr marL="0" marR="0" indent="0" algn="just">
                        <a:lnSpc>
                          <a:spcPct val="200000"/>
                        </a:lnSpc>
                        <a:spcBef>
                          <a:spcPts val="0"/>
                        </a:spcBef>
                        <a:spcAft>
                          <a:spcPts val="0"/>
                        </a:spcAft>
                      </a:pPr>
                      <a:r>
                        <a:rPr lang="en-US" sz="800">
                          <a:effectLst/>
                        </a:rPr>
                        <a:t>0.0796737</a:t>
                      </a:r>
                      <a:endParaRPr lang="en-US" sz="900">
                        <a:effectLst/>
                      </a:endParaRPr>
                    </a:p>
                    <a:p>
                      <a:pPr marL="0" marR="0" indent="0" algn="just">
                        <a:lnSpc>
                          <a:spcPct val="200000"/>
                        </a:lnSpc>
                        <a:spcBef>
                          <a:spcPts val="0"/>
                        </a:spcBef>
                        <a:spcAft>
                          <a:spcPts val="0"/>
                        </a:spcAft>
                      </a:pPr>
                      <a:r>
                        <a:rPr lang="en-US" sz="800">
                          <a:effectLst/>
                        </a:rPr>
                        <a:t>-0.0903357</a:t>
                      </a:r>
                      <a:endParaRPr lang="en-US" sz="900">
                        <a:effectLst/>
                      </a:endParaRPr>
                    </a:p>
                    <a:p>
                      <a:pPr marL="0" marR="0" indent="0" algn="just">
                        <a:lnSpc>
                          <a:spcPct val="200000"/>
                        </a:lnSpc>
                        <a:spcBef>
                          <a:spcPts val="0"/>
                        </a:spcBef>
                        <a:spcAft>
                          <a:spcPts val="0"/>
                        </a:spcAft>
                      </a:pPr>
                      <a:r>
                        <a:rPr lang="en-US" sz="800">
                          <a:effectLst/>
                        </a:rPr>
                        <a:t>0.033087</a:t>
                      </a:r>
                      <a:endParaRPr lang="en-US" sz="900">
                        <a:effectLst/>
                      </a:endParaRPr>
                    </a:p>
                    <a:p>
                      <a:pPr marL="0" marR="6350" indent="0" algn="just">
                        <a:lnSpc>
                          <a:spcPct val="200000"/>
                        </a:lnSpc>
                        <a:spcBef>
                          <a:spcPts val="0"/>
                        </a:spcBef>
                        <a:spcAft>
                          <a:spcPts val="0"/>
                        </a:spcAft>
                      </a:pPr>
                      <a:r>
                        <a:rPr lang="en-US" sz="800">
                          <a:effectLst/>
                        </a:rPr>
                        <a:t>Negative Quadratic Relationship</a:t>
                      </a:r>
                      <a:endParaRPr lang="en-US" sz="900">
                        <a:effectLst/>
                      </a:endParaRPr>
                    </a:p>
                    <a:p>
                      <a:pPr marL="0" marR="6350" indent="0" algn="just">
                        <a:lnSpc>
                          <a:spcPct val="200000"/>
                        </a:lnSpc>
                        <a:spcBef>
                          <a:spcPts val="0"/>
                        </a:spcBef>
                        <a:spcAft>
                          <a:spcPts val="0"/>
                        </a:spcAft>
                      </a:pPr>
                      <a:r>
                        <a:rPr lang="en-US" sz="800">
                          <a:effectLst/>
                        </a:rPr>
                        <a:t>N Shape</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0.78</a:t>
                      </a:r>
                      <a:endParaRPr lang="en-US" sz="900">
                        <a:effectLst/>
                      </a:endParaRPr>
                    </a:p>
                    <a:p>
                      <a:pPr marL="0" marR="6350" indent="0" algn="just">
                        <a:lnSpc>
                          <a:spcPct val="200000"/>
                        </a:lnSpc>
                        <a:spcBef>
                          <a:spcPts val="0"/>
                        </a:spcBef>
                        <a:spcAft>
                          <a:spcPts val="0"/>
                        </a:spcAft>
                      </a:pPr>
                      <a:r>
                        <a:rPr lang="en-US" sz="800">
                          <a:effectLst/>
                        </a:rPr>
                        <a:t>0.96</a:t>
                      </a:r>
                      <a:endParaRPr lang="en-US" sz="900">
                        <a:effectLst/>
                      </a:endParaRPr>
                    </a:p>
                    <a:p>
                      <a:pPr marL="0" marR="6350" indent="0" algn="just">
                        <a:lnSpc>
                          <a:spcPct val="200000"/>
                        </a:lnSpc>
                        <a:spcBef>
                          <a:spcPts val="0"/>
                        </a:spcBef>
                        <a:spcAft>
                          <a:spcPts val="0"/>
                        </a:spcAft>
                      </a:pPr>
                      <a:r>
                        <a:rPr lang="en-US" sz="800">
                          <a:effectLst/>
                        </a:rPr>
                        <a:t>0.33</a:t>
                      </a:r>
                      <a:endParaRPr lang="en-US" sz="900">
                        <a:effectLst/>
                      </a:endParaRPr>
                    </a:p>
                    <a:p>
                      <a:pPr marL="0" marR="6350" indent="0" algn="just">
                        <a:lnSpc>
                          <a:spcPct val="200000"/>
                        </a:lnSpc>
                        <a:spcBef>
                          <a:spcPts val="0"/>
                        </a:spcBef>
                        <a:spcAft>
                          <a:spcPts val="0"/>
                        </a:spcAft>
                      </a:pPr>
                      <a:r>
                        <a:rPr lang="en-US" sz="800">
                          <a:effectLst/>
                        </a:rPr>
                        <a:t>2325</a:t>
                      </a:r>
                      <a:endParaRPr lang="en-US" sz="900">
                        <a:effectLst/>
                      </a:endParaRPr>
                    </a:p>
                    <a:p>
                      <a:pPr marL="0" marR="6350" indent="0" algn="just">
                        <a:lnSpc>
                          <a:spcPct val="200000"/>
                        </a:lnSpc>
                        <a:spcBef>
                          <a:spcPts val="0"/>
                        </a:spcBef>
                        <a:spcAft>
                          <a:spcPts val="0"/>
                        </a:spcAft>
                      </a:pPr>
                      <a:r>
                        <a:rPr lang="en-US" sz="800">
                          <a:effectLst/>
                        </a:rPr>
                        <a:t>31</a:t>
                      </a:r>
                      <a:endParaRPr lang="en-US" sz="900">
                        <a:effectLst/>
                      </a:endParaRPr>
                    </a:p>
                    <a:p>
                      <a:pPr marL="0" marR="6350" indent="0" algn="just">
                        <a:lnSpc>
                          <a:spcPct val="200000"/>
                        </a:lnSpc>
                        <a:spcBef>
                          <a:spcPts val="0"/>
                        </a:spcBef>
                        <a:spcAft>
                          <a:spcPts val="0"/>
                        </a:spcAft>
                      </a:pPr>
                      <a:r>
                        <a:rPr lang="en-US" sz="800">
                          <a:effectLst/>
                        </a:rPr>
                        <a:t>75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nchor="b"/>
                </a:tc>
                <a:tc>
                  <a:txBody>
                    <a:bodyPr/>
                    <a:lstStyle/>
                    <a:p>
                      <a:pPr marL="0" marR="6350" indent="0" algn="just">
                        <a:lnSpc>
                          <a:spcPct val="200000"/>
                        </a:lnSpc>
                        <a:spcBef>
                          <a:spcPts val="0"/>
                        </a:spcBef>
                        <a:spcAft>
                          <a:spcPts val="0"/>
                        </a:spcAft>
                      </a:pPr>
                      <a:r>
                        <a:rPr lang="en-US" sz="800">
                          <a:effectLst/>
                        </a:rPr>
                        <a:t>0.011**                                                                                                   0.008***</a:t>
                      </a:r>
                      <a:endParaRPr lang="en-US" sz="900">
                        <a:effectLst/>
                      </a:endParaRPr>
                    </a:p>
                    <a:p>
                      <a:pPr marL="0" marR="6350" indent="0" algn="just">
                        <a:lnSpc>
                          <a:spcPct val="200000"/>
                        </a:lnSpc>
                        <a:spcBef>
                          <a:spcPts val="0"/>
                        </a:spcBef>
                        <a:spcAft>
                          <a:spcPts val="0"/>
                        </a:spcAft>
                      </a:pPr>
                      <a:r>
                        <a:rPr lang="en-US" sz="800">
                          <a:effectLst/>
                        </a:rPr>
                        <a:t>0.738</a:t>
                      </a:r>
                      <a:endParaRPr lang="en-US" sz="900">
                        <a:effectLst/>
                      </a:endParaRPr>
                    </a:p>
                    <a:p>
                      <a:pPr marL="0" marR="6350" indent="0" algn="just">
                        <a:lnSpc>
                          <a:spcPct val="200000"/>
                        </a:lnSpc>
                        <a:spcBef>
                          <a:spcPts val="0"/>
                        </a:spcBef>
                        <a:spcAft>
                          <a:spcPts val="0"/>
                        </a:spcAft>
                      </a:pPr>
                      <a:r>
                        <a:rPr lang="en-US" sz="800">
                          <a:effectLst/>
                        </a:rPr>
                        <a:t>0.678</a:t>
                      </a:r>
                      <a:endParaRPr lang="en-US" sz="900">
                        <a:effectLst/>
                      </a:endParaRPr>
                    </a:p>
                    <a:p>
                      <a:pPr marL="0" marR="6350" indent="0" algn="just">
                        <a:lnSpc>
                          <a:spcPct val="200000"/>
                        </a:lnSpc>
                        <a:spcBef>
                          <a:spcPts val="0"/>
                        </a:spcBef>
                        <a:spcAft>
                          <a:spcPts val="0"/>
                        </a:spcAft>
                      </a:pPr>
                      <a:r>
                        <a:rPr lang="en-US" sz="800">
                          <a:effectLst/>
                        </a:rPr>
                        <a:t>0.467</a:t>
                      </a:r>
                      <a:endParaRPr lang="en-US" sz="900">
                        <a:effectLst/>
                      </a:endParaRPr>
                    </a:p>
                    <a:p>
                      <a:pPr marL="0" marR="6350" indent="0" algn="just">
                        <a:lnSpc>
                          <a:spcPct val="200000"/>
                        </a:lnSpc>
                        <a:spcBef>
                          <a:spcPts val="0"/>
                        </a:spcBef>
                        <a:spcAft>
                          <a:spcPts val="0"/>
                        </a:spcAft>
                      </a:pPr>
                      <a:r>
                        <a:rPr lang="en-US" sz="800">
                          <a:effectLst/>
                        </a:rPr>
                        <a:t>0.042**</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-15.27881</a:t>
                      </a:r>
                      <a:endParaRPr lang="en-US" sz="900">
                        <a:effectLst/>
                      </a:endParaRPr>
                    </a:p>
                    <a:p>
                      <a:pPr marL="0" marR="0" indent="0" algn="l">
                        <a:lnSpc>
                          <a:spcPct val="200000"/>
                        </a:lnSpc>
                        <a:spcBef>
                          <a:spcPts val="0"/>
                        </a:spcBef>
                        <a:spcAft>
                          <a:spcPts val="0"/>
                        </a:spcAft>
                      </a:pPr>
                      <a:r>
                        <a:rPr lang="en-US" sz="800">
                          <a:effectLst/>
                        </a:rPr>
                        <a:t>0.777625</a:t>
                      </a:r>
                      <a:endParaRPr lang="en-US" sz="900">
                        <a:effectLst/>
                      </a:endParaRPr>
                    </a:p>
                    <a:p>
                      <a:pPr marL="0" marR="0" indent="0" algn="l">
                        <a:lnSpc>
                          <a:spcPct val="200000"/>
                        </a:lnSpc>
                        <a:spcBef>
                          <a:spcPts val="0"/>
                        </a:spcBef>
                        <a:spcAft>
                          <a:spcPts val="0"/>
                        </a:spcAft>
                      </a:pPr>
                      <a:r>
                        <a:rPr lang="en-US" sz="800">
                          <a:effectLst/>
                        </a:rPr>
                        <a:t>-0.0409069</a:t>
                      </a:r>
                      <a:endParaRPr lang="en-US" sz="900">
                        <a:effectLst/>
                      </a:endParaRPr>
                    </a:p>
                    <a:p>
                      <a:pPr marL="0" marR="0" indent="0" algn="l">
                        <a:lnSpc>
                          <a:spcPct val="200000"/>
                        </a:lnSpc>
                        <a:spcBef>
                          <a:spcPts val="0"/>
                        </a:spcBef>
                        <a:spcAft>
                          <a:spcPts val="0"/>
                        </a:spcAft>
                      </a:pPr>
                      <a:r>
                        <a:rPr lang="en-US" sz="800">
                          <a:effectLst/>
                        </a:rPr>
                        <a:t>0.1390766</a:t>
                      </a:r>
                      <a:endParaRPr lang="en-US" sz="900">
                        <a:effectLst/>
                      </a:endParaRPr>
                    </a:p>
                    <a:p>
                      <a:pPr marL="0" marR="0" indent="0" algn="l">
                        <a:lnSpc>
                          <a:spcPct val="200000"/>
                        </a:lnSpc>
                        <a:spcBef>
                          <a:spcPts val="0"/>
                        </a:spcBef>
                        <a:spcAft>
                          <a:spcPts val="0"/>
                        </a:spcAft>
                      </a:pPr>
                      <a:r>
                        <a:rPr lang="en-US" sz="800">
                          <a:effectLst/>
                        </a:rPr>
                        <a:t>0.1374328</a:t>
                      </a:r>
                      <a:endParaRPr lang="en-US" sz="900">
                        <a:effectLst/>
                      </a:endParaRPr>
                    </a:p>
                    <a:p>
                      <a:pPr marL="0" marR="0" indent="0" algn="l">
                        <a:lnSpc>
                          <a:spcPct val="200000"/>
                        </a:lnSpc>
                        <a:spcBef>
                          <a:spcPts val="0"/>
                        </a:spcBef>
                        <a:spcAft>
                          <a:spcPts val="0"/>
                        </a:spcAft>
                      </a:pPr>
                      <a:r>
                        <a:rPr lang="en-US" sz="800">
                          <a:effectLst/>
                        </a:rPr>
                        <a:t>0.8154876</a:t>
                      </a:r>
                      <a:endParaRPr lang="en-US" sz="900">
                        <a:effectLst/>
                      </a:endParaRPr>
                    </a:p>
                    <a:p>
                      <a:pPr marL="0" marR="6350" indent="0" algn="just">
                        <a:lnSpc>
                          <a:spcPct val="200000"/>
                        </a:lnSpc>
                        <a:spcBef>
                          <a:spcPts val="0"/>
                        </a:spcBef>
                        <a:spcAft>
                          <a:spcPts val="0"/>
                        </a:spcAft>
                      </a:pPr>
                      <a:r>
                        <a:rPr lang="en-US" sz="800">
                          <a:effectLst/>
                        </a:rPr>
                        <a:t>Negative Quadratic relationship</a:t>
                      </a:r>
                      <a:br>
                        <a:rPr lang="en-US" sz="700">
                          <a:effectLst/>
                        </a:rPr>
                      </a:br>
                      <a:r>
                        <a:rPr lang="en-US" sz="800">
                          <a:effectLst/>
                        </a:rPr>
                        <a:t>N Shape</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0.76</a:t>
                      </a:r>
                      <a:endParaRPr lang="en-US" sz="900">
                        <a:effectLst/>
                      </a:endParaRPr>
                    </a:p>
                    <a:p>
                      <a:pPr marL="0" marR="6350" indent="0" algn="just">
                        <a:lnSpc>
                          <a:spcPct val="200000"/>
                        </a:lnSpc>
                        <a:spcBef>
                          <a:spcPts val="0"/>
                        </a:spcBef>
                        <a:spcAft>
                          <a:spcPts val="0"/>
                        </a:spcAft>
                      </a:pPr>
                      <a:r>
                        <a:rPr lang="en-US" sz="800">
                          <a:effectLst/>
                        </a:rPr>
                        <a:t>0.87</a:t>
                      </a:r>
                      <a:endParaRPr lang="en-US" sz="900">
                        <a:effectLst/>
                      </a:endParaRPr>
                    </a:p>
                    <a:p>
                      <a:pPr marL="0" marR="6350" indent="0" algn="just">
                        <a:lnSpc>
                          <a:spcPct val="200000"/>
                        </a:lnSpc>
                        <a:spcBef>
                          <a:spcPts val="0"/>
                        </a:spcBef>
                        <a:spcAft>
                          <a:spcPts val="0"/>
                        </a:spcAft>
                      </a:pPr>
                      <a:r>
                        <a:rPr lang="en-US" sz="800">
                          <a:effectLst/>
                        </a:rPr>
                        <a:t>0.56</a:t>
                      </a:r>
                      <a:endParaRPr lang="en-US" sz="900">
                        <a:effectLst/>
                      </a:endParaRPr>
                    </a:p>
                    <a:p>
                      <a:pPr marL="0" marR="6350" indent="0" algn="just">
                        <a:lnSpc>
                          <a:spcPct val="200000"/>
                        </a:lnSpc>
                        <a:spcBef>
                          <a:spcPts val="0"/>
                        </a:spcBef>
                        <a:spcAft>
                          <a:spcPts val="0"/>
                        </a:spcAft>
                      </a:pPr>
                      <a:r>
                        <a:rPr lang="en-US" sz="800">
                          <a:effectLst/>
                        </a:rPr>
                        <a:t>310</a:t>
                      </a:r>
                      <a:endParaRPr lang="en-US" sz="900">
                        <a:effectLst/>
                      </a:endParaRPr>
                    </a:p>
                    <a:p>
                      <a:pPr marL="0" marR="6350" indent="0" algn="just">
                        <a:lnSpc>
                          <a:spcPct val="200000"/>
                        </a:lnSpc>
                        <a:spcBef>
                          <a:spcPts val="0"/>
                        </a:spcBef>
                        <a:spcAft>
                          <a:spcPts val="0"/>
                        </a:spcAft>
                      </a:pPr>
                      <a:r>
                        <a:rPr lang="en-US" sz="800">
                          <a:effectLst/>
                        </a:rPr>
                        <a:t>31</a:t>
                      </a:r>
                      <a:endParaRPr lang="en-US" sz="900">
                        <a:effectLst/>
                      </a:endParaRPr>
                    </a:p>
                    <a:p>
                      <a:pPr marL="0" marR="6350" indent="0" algn="just">
                        <a:lnSpc>
                          <a:spcPct val="200000"/>
                        </a:lnSpc>
                        <a:spcBef>
                          <a:spcPts val="0"/>
                        </a:spcBef>
                        <a:spcAft>
                          <a:spcPts val="0"/>
                        </a:spcAft>
                      </a:pPr>
                      <a:r>
                        <a:rPr lang="en-US" sz="800">
                          <a:effectLst/>
                        </a:rPr>
                        <a:t>10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0.038**</a:t>
                      </a:r>
                      <a:endParaRPr lang="en-US" sz="900">
                        <a:effectLst/>
                      </a:endParaRPr>
                    </a:p>
                    <a:p>
                      <a:pPr marL="0" marR="0" indent="0" algn="l">
                        <a:lnSpc>
                          <a:spcPct val="200000"/>
                        </a:lnSpc>
                        <a:spcBef>
                          <a:spcPts val="0"/>
                        </a:spcBef>
                        <a:spcAft>
                          <a:spcPts val="0"/>
                        </a:spcAft>
                      </a:pPr>
                      <a:r>
                        <a:rPr lang="en-US" sz="800">
                          <a:effectLst/>
                        </a:rPr>
                        <a:t>0.047**</a:t>
                      </a:r>
                      <a:endParaRPr lang="en-US" sz="900">
                        <a:effectLst/>
                      </a:endParaRPr>
                    </a:p>
                    <a:p>
                      <a:pPr marL="0" marR="0" indent="0" algn="l">
                        <a:lnSpc>
                          <a:spcPct val="200000"/>
                        </a:lnSpc>
                        <a:spcBef>
                          <a:spcPts val="0"/>
                        </a:spcBef>
                        <a:spcAft>
                          <a:spcPts val="0"/>
                        </a:spcAft>
                      </a:pPr>
                      <a:r>
                        <a:rPr lang="en-US" sz="800">
                          <a:effectLst/>
                        </a:rPr>
                        <a:t>0.248</a:t>
                      </a:r>
                      <a:endParaRPr lang="en-US" sz="900">
                        <a:effectLst/>
                      </a:endParaRPr>
                    </a:p>
                    <a:p>
                      <a:pPr marL="0" marR="0" indent="0" algn="l">
                        <a:lnSpc>
                          <a:spcPct val="200000"/>
                        </a:lnSpc>
                        <a:spcBef>
                          <a:spcPts val="0"/>
                        </a:spcBef>
                        <a:spcAft>
                          <a:spcPts val="0"/>
                        </a:spcAft>
                      </a:pPr>
                      <a:r>
                        <a:rPr lang="en-US" sz="800">
                          <a:effectLst/>
                        </a:rPr>
                        <a:t>0.560</a:t>
                      </a:r>
                      <a:endParaRPr lang="en-US" sz="900">
                        <a:effectLst/>
                      </a:endParaRPr>
                    </a:p>
                    <a:p>
                      <a:pPr marL="0" marR="0" indent="0" algn="l">
                        <a:lnSpc>
                          <a:spcPct val="200000"/>
                        </a:lnSpc>
                        <a:spcBef>
                          <a:spcPts val="0"/>
                        </a:spcBef>
                        <a:spcAft>
                          <a:spcPts val="0"/>
                        </a:spcAft>
                      </a:pPr>
                      <a:r>
                        <a:rPr lang="en-US" sz="800">
                          <a:effectLst/>
                        </a:rPr>
                        <a:t>0.597</a:t>
                      </a:r>
                      <a:endParaRPr lang="en-US" sz="900">
                        <a:effectLst/>
                      </a:endParaRPr>
                    </a:p>
                    <a:p>
                      <a:pPr marL="0" marR="0" indent="0" algn="l">
                        <a:lnSpc>
                          <a:spcPct val="200000"/>
                        </a:lnSpc>
                        <a:spcBef>
                          <a:spcPts val="0"/>
                        </a:spcBef>
                        <a:spcAft>
                          <a:spcPts val="0"/>
                        </a:spcAft>
                      </a:pPr>
                      <a:r>
                        <a:rPr lang="en-US" sz="800">
                          <a:effectLst/>
                        </a:rPr>
                        <a:t>0..136</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6350" indent="0" algn="just">
                        <a:lnSpc>
                          <a:spcPct val="200000"/>
                        </a:lnSpc>
                        <a:spcBef>
                          <a:spcPts val="0"/>
                        </a:spcBef>
                        <a:spcAft>
                          <a:spcPts val="0"/>
                        </a:spcAft>
                      </a:pPr>
                      <a:r>
                        <a:rPr lang="en-US" sz="800">
                          <a:effectLst/>
                        </a:rPr>
                        <a:t>-0.8607074</a:t>
                      </a:r>
                      <a:endParaRPr lang="en-US" sz="900">
                        <a:effectLst/>
                      </a:endParaRPr>
                    </a:p>
                    <a:p>
                      <a:pPr marL="0" marR="6350" indent="0" algn="just">
                        <a:lnSpc>
                          <a:spcPct val="200000"/>
                        </a:lnSpc>
                        <a:spcBef>
                          <a:spcPts val="0"/>
                        </a:spcBef>
                        <a:spcAft>
                          <a:spcPts val="0"/>
                        </a:spcAft>
                      </a:pPr>
                      <a:r>
                        <a:rPr lang="en-US" sz="800">
                          <a:effectLst/>
                        </a:rPr>
                        <a:t>0.0422111</a:t>
                      </a:r>
                      <a:endParaRPr lang="en-US" sz="900">
                        <a:effectLst/>
                      </a:endParaRPr>
                    </a:p>
                    <a:p>
                      <a:pPr marL="0" marR="6350" indent="0" algn="just">
                        <a:lnSpc>
                          <a:spcPct val="200000"/>
                        </a:lnSpc>
                        <a:spcBef>
                          <a:spcPts val="0"/>
                        </a:spcBef>
                        <a:spcAft>
                          <a:spcPts val="0"/>
                        </a:spcAft>
                      </a:pPr>
                      <a:r>
                        <a:rPr lang="en-US" sz="800">
                          <a:effectLst/>
                        </a:rPr>
                        <a:t>0.0018649</a:t>
                      </a:r>
                      <a:endParaRPr lang="en-US" sz="900">
                        <a:effectLst/>
                      </a:endParaRPr>
                    </a:p>
                    <a:p>
                      <a:pPr marL="0" marR="6350" indent="0" algn="just">
                        <a:lnSpc>
                          <a:spcPct val="200000"/>
                        </a:lnSpc>
                        <a:spcBef>
                          <a:spcPts val="0"/>
                        </a:spcBef>
                        <a:spcAft>
                          <a:spcPts val="0"/>
                        </a:spcAft>
                      </a:pPr>
                      <a:r>
                        <a:rPr lang="en-US" sz="800">
                          <a:effectLst/>
                        </a:rPr>
                        <a:t>0.3212486</a:t>
                      </a:r>
                      <a:endParaRPr lang="en-US" sz="900">
                        <a:effectLst/>
                      </a:endParaRPr>
                    </a:p>
                    <a:p>
                      <a:pPr marL="0" marR="6350" indent="0" algn="just">
                        <a:lnSpc>
                          <a:spcPct val="200000"/>
                        </a:lnSpc>
                        <a:spcBef>
                          <a:spcPts val="0"/>
                        </a:spcBef>
                        <a:spcAft>
                          <a:spcPts val="0"/>
                        </a:spcAft>
                      </a:pPr>
                      <a:r>
                        <a:rPr lang="en-US" sz="800">
                          <a:effectLst/>
                        </a:rPr>
                        <a:t>-0.1365053</a:t>
                      </a:r>
                      <a:endParaRPr lang="en-US" sz="900">
                        <a:effectLst/>
                      </a:endParaRPr>
                    </a:p>
                    <a:p>
                      <a:pPr marL="0" marR="6350" indent="0" algn="just">
                        <a:lnSpc>
                          <a:spcPct val="200000"/>
                        </a:lnSpc>
                        <a:spcBef>
                          <a:spcPts val="0"/>
                        </a:spcBef>
                        <a:spcAft>
                          <a:spcPts val="0"/>
                        </a:spcAft>
                      </a:pPr>
                      <a:r>
                        <a:rPr lang="en-US" sz="800">
                          <a:effectLst/>
                        </a:rPr>
                        <a:t>0.1151373</a:t>
                      </a:r>
                      <a:endParaRPr lang="en-US" sz="900">
                        <a:effectLst/>
                      </a:endParaRPr>
                    </a:p>
                    <a:p>
                      <a:pPr marL="0" marR="6350" indent="0" algn="just">
                        <a:lnSpc>
                          <a:spcPct val="200000"/>
                        </a:lnSpc>
                        <a:spcBef>
                          <a:spcPts val="0"/>
                        </a:spcBef>
                        <a:spcAft>
                          <a:spcPts val="0"/>
                        </a:spcAft>
                      </a:pPr>
                      <a:r>
                        <a:rPr lang="en-US" sz="800">
                          <a:effectLst/>
                        </a:rPr>
                        <a:t>No relationship</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0.85</a:t>
                      </a:r>
                      <a:endParaRPr lang="en-US" sz="900">
                        <a:effectLst/>
                      </a:endParaRPr>
                    </a:p>
                    <a:p>
                      <a:pPr marL="0" marR="6350" indent="0" algn="just">
                        <a:lnSpc>
                          <a:spcPct val="200000"/>
                        </a:lnSpc>
                        <a:spcBef>
                          <a:spcPts val="0"/>
                        </a:spcBef>
                        <a:spcAft>
                          <a:spcPts val="0"/>
                        </a:spcAft>
                      </a:pPr>
                      <a:r>
                        <a:rPr lang="en-US" sz="800">
                          <a:effectLst/>
                        </a:rPr>
                        <a:t>0.93</a:t>
                      </a:r>
                      <a:endParaRPr lang="en-US" sz="900">
                        <a:effectLst/>
                      </a:endParaRPr>
                    </a:p>
                    <a:p>
                      <a:pPr marL="0" marR="6350" indent="0" algn="just">
                        <a:lnSpc>
                          <a:spcPct val="200000"/>
                        </a:lnSpc>
                        <a:spcBef>
                          <a:spcPts val="0"/>
                        </a:spcBef>
                        <a:spcAft>
                          <a:spcPts val="0"/>
                        </a:spcAft>
                      </a:pPr>
                      <a:r>
                        <a:rPr lang="en-US" sz="800">
                          <a:effectLst/>
                        </a:rPr>
                        <a:t>0.42</a:t>
                      </a:r>
                      <a:endParaRPr lang="en-US" sz="900">
                        <a:effectLst/>
                      </a:endParaRPr>
                    </a:p>
                    <a:p>
                      <a:pPr marL="0" marR="6350" indent="0" algn="just">
                        <a:lnSpc>
                          <a:spcPct val="200000"/>
                        </a:lnSpc>
                        <a:spcBef>
                          <a:spcPts val="0"/>
                        </a:spcBef>
                        <a:spcAft>
                          <a:spcPts val="0"/>
                        </a:spcAft>
                      </a:pPr>
                      <a:r>
                        <a:rPr lang="en-US" sz="800">
                          <a:effectLst/>
                        </a:rPr>
                        <a:t>1023</a:t>
                      </a:r>
                      <a:endParaRPr lang="en-US" sz="900">
                        <a:effectLst/>
                      </a:endParaRPr>
                    </a:p>
                    <a:p>
                      <a:pPr marL="0" marR="6350" indent="0" algn="just">
                        <a:lnSpc>
                          <a:spcPct val="200000"/>
                        </a:lnSpc>
                        <a:spcBef>
                          <a:spcPts val="0"/>
                        </a:spcBef>
                        <a:spcAft>
                          <a:spcPts val="0"/>
                        </a:spcAft>
                      </a:pPr>
                      <a:r>
                        <a:rPr lang="en-US" sz="800">
                          <a:effectLst/>
                        </a:rPr>
                        <a:t>31</a:t>
                      </a:r>
                      <a:endParaRPr lang="en-US" sz="900">
                        <a:effectLst/>
                      </a:endParaRPr>
                    </a:p>
                    <a:p>
                      <a:pPr marL="0" marR="6350" indent="0" algn="just">
                        <a:lnSpc>
                          <a:spcPct val="200000"/>
                        </a:lnSpc>
                        <a:spcBef>
                          <a:spcPts val="0"/>
                        </a:spcBef>
                        <a:spcAft>
                          <a:spcPts val="0"/>
                        </a:spcAft>
                      </a:pPr>
                      <a:r>
                        <a:rPr lang="en-US" sz="800">
                          <a:effectLst/>
                        </a:rPr>
                        <a:t>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0.561</a:t>
                      </a:r>
                      <a:endParaRPr lang="en-US" sz="900">
                        <a:effectLst/>
                      </a:endParaRPr>
                    </a:p>
                    <a:p>
                      <a:pPr marL="0" marR="0" indent="0" algn="l">
                        <a:lnSpc>
                          <a:spcPct val="200000"/>
                        </a:lnSpc>
                        <a:spcBef>
                          <a:spcPts val="0"/>
                        </a:spcBef>
                        <a:spcAft>
                          <a:spcPts val="0"/>
                        </a:spcAft>
                      </a:pPr>
                      <a:r>
                        <a:rPr lang="en-US" sz="800">
                          <a:effectLst/>
                        </a:rPr>
                        <a:t>0.593</a:t>
                      </a:r>
                      <a:endParaRPr lang="en-US" sz="900">
                        <a:effectLst/>
                      </a:endParaRPr>
                    </a:p>
                    <a:p>
                      <a:pPr marL="0" marR="0" indent="0" algn="l">
                        <a:lnSpc>
                          <a:spcPct val="200000"/>
                        </a:lnSpc>
                        <a:spcBef>
                          <a:spcPts val="0"/>
                        </a:spcBef>
                        <a:spcAft>
                          <a:spcPts val="0"/>
                        </a:spcAft>
                      </a:pPr>
                      <a:r>
                        <a:rPr lang="en-US" sz="800">
                          <a:effectLst/>
                        </a:rPr>
                        <a:t>0.494</a:t>
                      </a:r>
                      <a:endParaRPr lang="en-US" sz="900">
                        <a:effectLst/>
                      </a:endParaRPr>
                    </a:p>
                    <a:p>
                      <a:pPr marL="0" marR="0" indent="0" algn="l">
                        <a:lnSpc>
                          <a:spcPct val="200000"/>
                        </a:lnSpc>
                        <a:spcBef>
                          <a:spcPts val="0"/>
                        </a:spcBef>
                        <a:spcAft>
                          <a:spcPts val="0"/>
                        </a:spcAft>
                      </a:pPr>
                      <a:r>
                        <a:rPr lang="en-US" sz="800">
                          <a:effectLst/>
                        </a:rPr>
                        <a:t>0.274</a:t>
                      </a:r>
                      <a:endParaRPr lang="en-US" sz="900">
                        <a:effectLst/>
                      </a:endParaRPr>
                    </a:p>
                    <a:p>
                      <a:pPr marL="0" marR="0" indent="0" algn="l">
                        <a:lnSpc>
                          <a:spcPct val="200000"/>
                        </a:lnSpc>
                        <a:spcBef>
                          <a:spcPts val="0"/>
                        </a:spcBef>
                        <a:spcAft>
                          <a:spcPts val="0"/>
                        </a:spcAft>
                      </a:pPr>
                      <a:r>
                        <a:rPr lang="en-US" sz="800">
                          <a:effectLst/>
                        </a:rPr>
                        <a:t>0.416</a:t>
                      </a:r>
                      <a:endParaRPr lang="en-US" sz="900">
                        <a:effectLst/>
                      </a:endParaRPr>
                    </a:p>
                    <a:p>
                      <a:pPr marL="0" marR="0" indent="0" algn="l">
                        <a:lnSpc>
                          <a:spcPct val="200000"/>
                        </a:lnSpc>
                        <a:spcBef>
                          <a:spcPts val="0"/>
                        </a:spcBef>
                        <a:spcAft>
                          <a:spcPts val="0"/>
                        </a:spcAft>
                      </a:pPr>
                      <a:r>
                        <a:rPr lang="en-US" sz="800">
                          <a:effectLst/>
                        </a:rPr>
                        <a:t>0.218</a:t>
                      </a:r>
                      <a:endParaRPr lang="en-US" sz="900">
                        <a:effectLst/>
                      </a:endParaRPr>
                    </a:p>
                    <a:p>
                      <a:pPr marL="0" marR="6350" indent="0" algn="just">
                        <a:lnSpc>
                          <a:spcPct val="200000"/>
                        </a:lnSpc>
                        <a:spcBef>
                          <a:spcPts val="0"/>
                        </a:spcBef>
                        <a:spcAft>
                          <a:spcPts val="0"/>
                        </a:spcAft>
                      </a:pPr>
                      <a:br>
                        <a:rPr lang="en-US" sz="700">
                          <a:effectLst/>
                        </a:rPr>
                      </a:b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-0.7288</a:t>
                      </a:r>
                      <a:endParaRPr lang="en-US" sz="900">
                        <a:effectLst/>
                      </a:endParaRPr>
                    </a:p>
                    <a:p>
                      <a:pPr marL="0" marR="0" indent="0" algn="l">
                        <a:lnSpc>
                          <a:spcPct val="200000"/>
                        </a:lnSpc>
                        <a:spcBef>
                          <a:spcPts val="0"/>
                        </a:spcBef>
                        <a:spcAft>
                          <a:spcPts val="0"/>
                        </a:spcAft>
                      </a:pPr>
                      <a:r>
                        <a:rPr lang="en-US" sz="800">
                          <a:effectLst/>
                        </a:rPr>
                        <a:t>0.0257323</a:t>
                      </a:r>
                      <a:endParaRPr lang="en-US" sz="900">
                        <a:effectLst/>
                      </a:endParaRPr>
                    </a:p>
                    <a:p>
                      <a:pPr marL="0" marR="0" indent="0" algn="l">
                        <a:lnSpc>
                          <a:spcPct val="200000"/>
                        </a:lnSpc>
                        <a:spcBef>
                          <a:spcPts val="0"/>
                        </a:spcBef>
                        <a:spcAft>
                          <a:spcPts val="0"/>
                        </a:spcAft>
                      </a:pPr>
                      <a:r>
                        <a:rPr lang="en-US" sz="800">
                          <a:effectLst/>
                        </a:rPr>
                        <a:t>-0.0004245</a:t>
                      </a:r>
                      <a:endParaRPr lang="en-US" sz="900">
                        <a:effectLst/>
                      </a:endParaRPr>
                    </a:p>
                    <a:p>
                      <a:pPr marL="0" marR="0" indent="0" algn="l">
                        <a:lnSpc>
                          <a:spcPct val="200000"/>
                        </a:lnSpc>
                        <a:spcBef>
                          <a:spcPts val="0"/>
                        </a:spcBef>
                        <a:spcAft>
                          <a:spcPts val="0"/>
                        </a:spcAft>
                      </a:pPr>
                      <a:r>
                        <a:rPr lang="en-US" sz="800">
                          <a:effectLst/>
                        </a:rPr>
                        <a:t>0.01595722</a:t>
                      </a:r>
                      <a:endParaRPr lang="en-US" sz="900">
                        <a:effectLst/>
                      </a:endParaRPr>
                    </a:p>
                    <a:p>
                      <a:pPr marL="0" marR="0" indent="0" algn="l">
                        <a:lnSpc>
                          <a:spcPct val="200000"/>
                        </a:lnSpc>
                        <a:spcBef>
                          <a:spcPts val="0"/>
                        </a:spcBef>
                        <a:spcAft>
                          <a:spcPts val="0"/>
                        </a:spcAft>
                      </a:pPr>
                      <a:r>
                        <a:rPr lang="en-US" sz="800">
                          <a:effectLst/>
                        </a:rPr>
                        <a:t>-0.0318356</a:t>
                      </a:r>
                      <a:endParaRPr lang="en-US" sz="900">
                        <a:effectLst/>
                      </a:endParaRPr>
                    </a:p>
                    <a:p>
                      <a:pPr marL="0" marR="6350" indent="0" algn="just">
                        <a:lnSpc>
                          <a:spcPct val="200000"/>
                        </a:lnSpc>
                        <a:spcBef>
                          <a:spcPts val="0"/>
                        </a:spcBef>
                        <a:spcAft>
                          <a:spcPts val="0"/>
                        </a:spcAft>
                      </a:pPr>
                      <a:r>
                        <a:rPr lang="en-US" sz="800">
                          <a:effectLst/>
                        </a:rPr>
                        <a:t>-0.0271465</a:t>
                      </a:r>
                      <a:br>
                        <a:rPr lang="en-US" sz="800">
                          <a:effectLst/>
                        </a:rPr>
                      </a:br>
                      <a:r>
                        <a:rPr lang="en-US" sz="800">
                          <a:effectLst/>
                        </a:rPr>
                        <a:t>No relationship</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0.71</a:t>
                      </a:r>
                      <a:endParaRPr lang="en-US" sz="900">
                        <a:effectLst/>
                      </a:endParaRPr>
                    </a:p>
                    <a:p>
                      <a:pPr marL="0" marR="6350" indent="0" algn="just">
                        <a:lnSpc>
                          <a:spcPct val="200000"/>
                        </a:lnSpc>
                        <a:spcBef>
                          <a:spcPts val="0"/>
                        </a:spcBef>
                        <a:spcAft>
                          <a:spcPts val="0"/>
                        </a:spcAft>
                      </a:pPr>
                      <a:r>
                        <a:rPr lang="en-US" sz="800">
                          <a:effectLst/>
                        </a:rPr>
                        <a:t>1.00</a:t>
                      </a:r>
                      <a:endParaRPr lang="en-US" sz="900">
                        <a:effectLst/>
                      </a:endParaRPr>
                    </a:p>
                    <a:p>
                      <a:pPr marL="0" marR="6350" indent="0" algn="just">
                        <a:lnSpc>
                          <a:spcPct val="200000"/>
                        </a:lnSpc>
                        <a:spcBef>
                          <a:spcPts val="0"/>
                        </a:spcBef>
                        <a:spcAft>
                          <a:spcPts val="0"/>
                        </a:spcAft>
                      </a:pPr>
                      <a:r>
                        <a:rPr lang="en-US" sz="800">
                          <a:effectLst/>
                        </a:rPr>
                        <a:t>0.06</a:t>
                      </a:r>
                      <a:endParaRPr lang="en-US" sz="900">
                        <a:effectLst/>
                      </a:endParaRPr>
                    </a:p>
                    <a:p>
                      <a:pPr marL="0" marR="6350" indent="0" algn="just">
                        <a:lnSpc>
                          <a:spcPct val="200000"/>
                        </a:lnSpc>
                        <a:spcBef>
                          <a:spcPts val="0"/>
                        </a:spcBef>
                        <a:spcAft>
                          <a:spcPts val="0"/>
                        </a:spcAft>
                      </a:pPr>
                      <a:r>
                        <a:rPr lang="en-US" sz="800">
                          <a:effectLst/>
                        </a:rPr>
                        <a:t>899</a:t>
                      </a:r>
                      <a:endParaRPr lang="en-US" sz="900">
                        <a:effectLst/>
                      </a:endParaRPr>
                    </a:p>
                    <a:p>
                      <a:pPr marL="0" marR="6350" indent="0" algn="just">
                        <a:lnSpc>
                          <a:spcPct val="200000"/>
                        </a:lnSpc>
                        <a:spcBef>
                          <a:spcPts val="0"/>
                        </a:spcBef>
                        <a:spcAft>
                          <a:spcPts val="0"/>
                        </a:spcAft>
                      </a:pPr>
                      <a:r>
                        <a:rPr lang="en-US" sz="800">
                          <a:effectLst/>
                        </a:rPr>
                        <a:t>31</a:t>
                      </a:r>
                      <a:endParaRPr lang="en-US" sz="900">
                        <a:effectLst/>
                      </a:endParaRPr>
                    </a:p>
                    <a:p>
                      <a:pPr marL="0" marR="6350" indent="0" algn="just">
                        <a:lnSpc>
                          <a:spcPct val="200000"/>
                        </a:lnSpc>
                        <a:spcBef>
                          <a:spcPts val="0"/>
                        </a:spcBef>
                        <a:spcAft>
                          <a:spcPts val="0"/>
                        </a:spcAft>
                      </a:pPr>
                      <a:r>
                        <a:rPr lang="en-US" sz="800">
                          <a:effectLst/>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0.409</a:t>
                      </a:r>
                      <a:endParaRPr lang="en-US" sz="900">
                        <a:effectLst/>
                      </a:endParaRPr>
                    </a:p>
                    <a:p>
                      <a:pPr marL="0" marR="0" indent="0" algn="l">
                        <a:lnSpc>
                          <a:spcPct val="200000"/>
                        </a:lnSpc>
                        <a:spcBef>
                          <a:spcPts val="0"/>
                        </a:spcBef>
                        <a:spcAft>
                          <a:spcPts val="0"/>
                        </a:spcAft>
                      </a:pPr>
                      <a:r>
                        <a:rPr lang="en-US" sz="800">
                          <a:effectLst/>
                        </a:rPr>
                        <a:t>0.506</a:t>
                      </a:r>
                      <a:endParaRPr lang="en-US" sz="900">
                        <a:effectLst/>
                      </a:endParaRPr>
                    </a:p>
                    <a:p>
                      <a:pPr marL="0" marR="0" indent="0" algn="l">
                        <a:lnSpc>
                          <a:spcPct val="200000"/>
                        </a:lnSpc>
                        <a:spcBef>
                          <a:spcPts val="0"/>
                        </a:spcBef>
                        <a:spcAft>
                          <a:spcPts val="0"/>
                        </a:spcAft>
                      </a:pPr>
                      <a:r>
                        <a:rPr lang="en-US" sz="800">
                          <a:effectLst/>
                        </a:rPr>
                        <a:t>0.918</a:t>
                      </a:r>
                      <a:endParaRPr lang="en-US" sz="900">
                        <a:effectLst/>
                      </a:endParaRPr>
                    </a:p>
                    <a:p>
                      <a:pPr marL="0" marR="0" indent="0" algn="l">
                        <a:lnSpc>
                          <a:spcPct val="200000"/>
                        </a:lnSpc>
                        <a:spcBef>
                          <a:spcPts val="0"/>
                        </a:spcBef>
                        <a:spcAft>
                          <a:spcPts val="0"/>
                        </a:spcAft>
                      </a:pPr>
                      <a:r>
                        <a:rPr lang="en-US" sz="800">
                          <a:effectLst/>
                        </a:rPr>
                        <a:t>0.796</a:t>
                      </a:r>
                      <a:endParaRPr lang="en-US" sz="900">
                        <a:effectLst/>
                      </a:endParaRPr>
                    </a:p>
                    <a:p>
                      <a:pPr marL="0" marR="0" indent="0" algn="l">
                        <a:lnSpc>
                          <a:spcPct val="200000"/>
                        </a:lnSpc>
                        <a:spcBef>
                          <a:spcPts val="0"/>
                        </a:spcBef>
                        <a:spcAft>
                          <a:spcPts val="0"/>
                        </a:spcAft>
                      </a:pPr>
                      <a:r>
                        <a:rPr lang="en-US" sz="800">
                          <a:effectLst/>
                        </a:rPr>
                        <a:t>0.168</a:t>
                      </a:r>
                      <a:endParaRPr lang="en-US" sz="900">
                        <a:effectLst/>
                      </a:endParaRPr>
                    </a:p>
                    <a:p>
                      <a:pPr marL="0" marR="0" indent="0" algn="l">
                        <a:lnSpc>
                          <a:spcPct val="200000"/>
                        </a:lnSpc>
                        <a:spcBef>
                          <a:spcPts val="0"/>
                        </a:spcBef>
                        <a:spcAft>
                          <a:spcPts val="0"/>
                        </a:spcAft>
                      </a:pPr>
                      <a:r>
                        <a:rPr lang="en-US" sz="800">
                          <a:effectLst/>
                        </a:rPr>
                        <a:t>0.452</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700">
                          <a:effectLst/>
                        </a:rPr>
                        <a:t> </a:t>
                      </a:r>
                      <a:endParaRPr lang="en-US" sz="900">
                        <a:effectLst/>
                      </a:endParaRPr>
                    </a:p>
                    <a:p>
                      <a:pPr marL="0" marR="0" indent="0" algn="l">
                        <a:lnSpc>
                          <a:spcPct val="200000"/>
                        </a:lnSpc>
                        <a:spcBef>
                          <a:spcPts val="0"/>
                        </a:spcBef>
                        <a:spcAft>
                          <a:spcPts val="0"/>
                        </a:spcAft>
                      </a:pPr>
                      <a:br>
                        <a:rPr lang="en-US" sz="700">
                          <a:effectLst/>
                        </a:rPr>
                      </a:br>
                      <a:br>
                        <a:rPr lang="en-US" sz="700">
                          <a:effectLst/>
                        </a:rPr>
                      </a:b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0.11364</a:t>
                      </a:r>
                      <a:endParaRPr lang="en-US" sz="900">
                        <a:effectLst/>
                      </a:endParaRPr>
                    </a:p>
                    <a:p>
                      <a:pPr marL="0" marR="0" indent="0" algn="l">
                        <a:lnSpc>
                          <a:spcPct val="200000"/>
                        </a:lnSpc>
                        <a:spcBef>
                          <a:spcPts val="0"/>
                        </a:spcBef>
                        <a:spcAft>
                          <a:spcPts val="0"/>
                        </a:spcAft>
                      </a:pPr>
                      <a:r>
                        <a:rPr lang="en-US" sz="800">
                          <a:effectLst/>
                        </a:rPr>
                        <a:t>-0.0089</a:t>
                      </a:r>
                      <a:endParaRPr lang="en-US" sz="900">
                        <a:effectLst/>
                      </a:endParaRPr>
                    </a:p>
                    <a:p>
                      <a:pPr marL="0" marR="0" indent="0" algn="l">
                        <a:lnSpc>
                          <a:spcPct val="200000"/>
                        </a:lnSpc>
                        <a:spcBef>
                          <a:spcPts val="0"/>
                        </a:spcBef>
                        <a:spcAft>
                          <a:spcPts val="0"/>
                        </a:spcAft>
                      </a:pPr>
                      <a:r>
                        <a:rPr lang="en-US" sz="800">
                          <a:effectLst/>
                        </a:rPr>
                        <a:t>-0.0021</a:t>
                      </a:r>
                      <a:endParaRPr lang="en-US" sz="900">
                        <a:effectLst/>
                      </a:endParaRPr>
                    </a:p>
                    <a:p>
                      <a:pPr marL="0" marR="0" indent="0" algn="l">
                        <a:lnSpc>
                          <a:spcPct val="200000"/>
                        </a:lnSpc>
                        <a:spcBef>
                          <a:spcPts val="0"/>
                        </a:spcBef>
                        <a:spcAft>
                          <a:spcPts val="0"/>
                        </a:spcAft>
                      </a:pPr>
                      <a:r>
                        <a:rPr lang="en-US" sz="800">
                          <a:effectLst/>
                        </a:rPr>
                        <a:t>0.00790</a:t>
                      </a:r>
                      <a:endParaRPr lang="en-US" sz="900">
                        <a:effectLst/>
                      </a:endParaRPr>
                    </a:p>
                    <a:p>
                      <a:pPr marL="0" marR="0" indent="0" algn="l">
                        <a:lnSpc>
                          <a:spcPct val="200000"/>
                        </a:lnSpc>
                        <a:spcBef>
                          <a:spcPts val="0"/>
                        </a:spcBef>
                        <a:spcAft>
                          <a:spcPts val="0"/>
                        </a:spcAft>
                      </a:pPr>
                      <a:r>
                        <a:rPr lang="en-US" sz="800">
                          <a:effectLst/>
                        </a:rPr>
                        <a:t>-0.0610</a:t>
                      </a:r>
                      <a:endParaRPr lang="en-US" sz="900">
                        <a:effectLst/>
                      </a:endParaRPr>
                    </a:p>
                    <a:p>
                      <a:pPr marL="0" marR="0" indent="0" algn="l">
                        <a:lnSpc>
                          <a:spcPct val="200000"/>
                        </a:lnSpc>
                        <a:spcBef>
                          <a:spcPts val="0"/>
                        </a:spcBef>
                        <a:spcAft>
                          <a:spcPts val="0"/>
                        </a:spcAft>
                      </a:pPr>
                      <a:r>
                        <a:rPr lang="en-US" sz="800">
                          <a:effectLst/>
                        </a:rPr>
                        <a:t>0.07538</a:t>
                      </a:r>
                      <a:endParaRPr lang="en-US" sz="900">
                        <a:effectLst/>
                      </a:endParaRPr>
                    </a:p>
                    <a:p>
                      <a:pPr marL="0" marR="0" indent="0" algn="l">
                        <a:lnSpc>
                          <a:spcPct val="200000"/>
                        </a:lnSpc>
                        <a:spcBef>
                          <a:spcPts val="0"/>
                        </a:spcBef>
                        <a:spcAft>
                          <a:spcPts val="0"/>
                        </a:spcAft>
                      </a:pPr>
                      <a:r>
                        <a:rPr lang="en-US" sz="800">
                          <a:effectLst/>
                        </a:rPr>
                        <a:t>No Relationship</a:t>
                      </a:r>
                      <a:endParaRPr lang="en-US" sz="900">
                        <a:effectLst/>
                      </a:endParaRPr>
                    </a:p>
                    <a:p>
                      <a:pPr marL="0" marR="0" indent="0" algn="l">
                        <a:lnSpc>
                          <a:spcPct val="200000"/>
                        </a:lnSpc>
                        <a:spcBef>
                          <a:spcPts val="0"/>
                        </a:spcBef>
                        <a:spcAft>
                          <a:spcPts val="0"/>
                        </a:spcAft>
                      </a:pPr>
                      <a:r>
                        <a:rPr lang="en-US" sz="800">
                          <a:effectLst/>
                        </a:rPr>
                        <a:t>-</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0.41</a:t>
                      </a:r>
                      <a:endParaRPr lang="en-US" sz="900">
                        <a:effectLst/>
                      </a:endParaRPr>
                    </a:p>
                    <a:p>
                      <a:pPr marL="0" marR="0" indent="0" algn="l">
                        <a:lnSpc>
                          <a:spcPct val="200000"/>
                        </a:lnSpc>
                        <a:spcBef>
                          <a:spcPts val="0"/>
                        </a:spcBef>
                        <a:spcAft>
                          <a:spcPts val="0"/>
                        </a:spcAft>
                      </a:pPr>
                      <a:r>
                        <a:rPr lang="en-US" sz="800">
                          <a:effectLst/>
                        </a:rPr>
                        <a:t>1.00</a:t>
                      </a:r>
                      <a:endParaRPr lang="en-US" sz="900">
                        <a:effectLst/>
                      </a:endParaRPr>
                    </a:p>
                    <a:p>
                      <a:pPr marL="0" marR="0" indent="0" algn="l">
                        <a:lnSpc>
                          <a:spcPct val="200000"/>
                        </a:lnSpc>
                        <a:spcBef>
                          <a:spcPts val="0"/>
                        </a:spcBef>
                        <a:spcAft>
                          <a:spcPts val="0"/>
                        </a:spcAft>
                      </a:pPr>
                      <a:r>
                        <a:rPr lang="en-US" sz="800">
                          <a:effectLst/>
                        </a:rPr>
                        <a:t>0.02</a:t>
                      </a:r>
                      <a:endParaRPr lang="en-US" sz="900">
                        <a:effectLst/>
                      </a:endParaRPr>
                    </a:p>
                    <a:p>
                      <a:pPr marL="0" marR="0" indent="0" algn="l">
                        <a:lnSpc>
                          <a:spcPct val="200000"/>
                        </a:lnSpc>
                        <a:spcBef>
                          <a:spcPts val="0"/>
                        </a:spcBef>
                        <a:spcAft>
                          <a:spcPts val="0"/>
                        </a:spcAft>
                      </a:pPr>
                      <a:r>
                        <a:rPr lang="en-US" sz="800">
                          <a:effectLst/>
                        </a:rPr>
                        <a:t>93</a:t>
                      </a:r>
                      <a:endParaRPr lang="en-US" sz="900">
                        <a:effectLst/>
                      </a:endParaRPr>
                    </a:p>
                    <a:p>
                      <a:pPr marL="0" marR="0" indent="0" algn="l">
                        <a:lnSpc>
                          <a:spcPct val="200000"/>
                        </a:lnSpc>
                        <a:spcBef>
                          <a:spcPts val="0"/>
                        </a:spcBef>
                        <a:spcAft>
                          <a:spcPts val="0"/>
                        </a:spcAft>
                      </a:pPr>
                      <a:r>
                        <a:rPr lang="en-US" sz="800">
                          <a:effectLst/>
                        </a:rPr>
                        <a:t>31</a:t>
                      </a:r>
                      <a:br>
                        <a:rPr lang="en-US" sz="800">
                          <a:effectLst/>
                        </a:rPr>
                      </a:br>
                      <a:r>
                        <a:rPr lang="en-US" sz="800">
                          <a:effectLst/>
                        </a:rPr>
                        <a:t>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dirty="0">
                          <a:effectLst/>
                        </a:rPr>
                        <a:t>0.355</a:t>
                      </a:r>
                      <a:endParaRPr lang="en-US" sz="900" dirty="0">
                        <a:effectLst/>
                      </a:endParaRPr>
                    </a:p>
                    <a:p>
                      <a:pPr marL="0" marR="0" indent="0" algn="l">
                        <a:lnSpc>
                          <a:spcPct val="200000"/>
                        </a:lnSpc>
                        <a:spcBef>
                          <a:spcPts val="0"/>
                        </a:spcBef>
                        <a:spcAft>
                          <a:spcPts val="0"/>
                        </a:spcAft>
                      </a:pPr>
                      <a:r>
                        <a:rPr lang="en-US" sz="800" dirty="0">
                          <a:effectLst/>
                        </a:rPr>
                        <a:t>0.281</a:t>
                      </a:r>
                      <a:endParaRPr lang="en-US" sz="900" dirty="0">
                        <a:effectLst/>
                      </a:endParaRPr>
                    </a:p>
                    <a:p>
                      <a:pPr marL="0" marR="0" indent="0" algn="l">
                        <a:lnSpc>
                          <a:spcPct val="200000"/>
                        </a:lnSpc>
                        <a:spcBef>
                          <a:spcPts val="0"/>
                        </a:spcBef>
                        <a:spcAft>
                          <a:spcPts val="0"/>
                        </a:spcAft>
                      </a:pPr>
                      <a:r>
                        <a:rPr lang="en-US" sz="800" dirty="0">
                          <a:effectLst/>
                        </a:rPr>
                        <a:t>0.546</a:t>
                      </a:r>
                      <a:endParaRPr lang="en-US" sz="900" dirty="0">
                        <a:effectLst/>
                      </a:endParaRPr>
                    </a:p>
                    <a:p>
                      <a:pPr marL="0" marR="0" indent="0" algn="l">
                        <a:lnSpc>
                          <a:spcPct val="200000"/>
                        </a:lnSpc>
                        <a:spcBef>
                          <a:spcPts val="0"/>
                        </a:spcBef>
                        <a:spcAft>
                          <a:spcPts val="0"/>
                        </a:spcAft>
                      </a:pPr>
                      <a:r>
                        <a:rPr lang="en-US" sz="800" dirty="0">
                          <a:effectLst/>
                        </a:rPr>
                        <a:t>0.734</a:t>
                      </a:r>
                      <a:endParaRPr lang="en-US" sz="900" dirty="0">
                        <a:effectLst/>
                      </a:endParaRPr>
                    </a:p>
                    <a:p>
                      <a:pPr marL="0" marR="0" indent="0" algn="l">
                        <a:lnSpc>
                          <a:spcPct val="200000"/>
                        </a:lnSpc>
                        <a:spcBef>
                          <a:spcPts val="0"/>
                        </a:spcBef>
                        <a:spcAft>
                          <a:spcPts val="0"/>
                        </a:spcAft>
                      </a:pPr>
                      <a:r>
                        <a:rPr lang="en-US" sz="800" dirty="0">
                          <a:effectLst/>
                        </a:rPr>
                        <a:t>0.062</a:t>
                      </a:r>
                      <a:endParaRPr lang="en-US" sz="900" dirty="0">
                        <a:effectLst/>
                      </a:endParaRPr>
                    </a:p>
                    <a:p>
                      <a:pPr marL="0" marR="0" indent="0" algn="l">
                        <a:lnSpc>
                          <a:spcPct val="200000"/>
                        </a:lnSpc>
                        <a:spcBef>
                          <a:spcPts val="0"/>
                        </a:spcBef>
                        <a:spcAft>
                          <a:spcPts val="0"/>
                        </a:spcAft>
                      </a:pPr>
                      <a:r>
                        <a:rPr lang="en-US" sz="800" dirty="0">
                          <a:effectLst/>
                        </a:rPr>
                        <a:t>0.208</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extLst>
                  <a:ext uri="{0D108BD9-81ED-4DB2-BD59-A6C34878D82A}">
                    <a16:rowId xmlns:a16="http://schemas.microsoft.com/office/drawing/2014/main" val="2880727971"/>
                  </a:ext>
                </a:extLst>
              </a:tr>
            </a:tbl>
          </a:graphicData>
        </a:graphic>
      </p:graphicFrame>
    </p:spTree>
    <p:extLst>
      <p:ext uri="{BB962C8B-B14F-4D97-AF65-F5344CB8AC3E}">
        <p14:creationId xmlns:p14="http://schemas.microsoft.com/office/powerpoint/2010/main" val="1382486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6805068" cy="369332"/>
          </a:xfrm>
          <a:prstGeom prst="rect">
            <a:avLst/>
          </a:prstGeom>
        </p:spPr>
        <p:txBody>
          <a:bodyPr wrap="none">
            <a:spAutoFit/>
          </a:bodyPr>
          <a:lstStyle/>
          <a:p>
            <a:r>
              <a:rPr lang="en-US" b="1" dirty="0">
                <a:solidFill>
                  <a:srgbClr val="FF0000"/>
                </a:solidFill>
              </a:rPr>
              <a:t>Test for long run elasticity Fully Modified OLS (FMOLS)</a:t>
            </a:r>
            <a:endParaRPr lang="en-US" dirty="0">
              <a:solidFill>
                <a:srgbClr val="FF0000"/>
              </a:solidFill>
            </a:endParaRP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8" name="Content Placeholder 7">
            <a:extLst>
              <a:ext uri="{FF2B5EF4-FFF2-40B4-BE49-F238E27FC236}">
                <a16:creationId xmlns:a16="http://schemas.microsoft.com/office/drawing/2014/main" id="{49946B92-F603-437A-825C-D07A5310EF64}"/>
              </a:ext>
            </a:extLst>
          </p:cNvPr>
          <p:cNvGraphicFramePr>
            <a:graphicFrameLocks noGrp="1"/>
          </p:cNvGraphicFramePr>
          <p:nvPr>
            <p:ph sz="quarter" idx="1"/>
            <p:extLst>
              <p:ext uri="{D42A27DB-BD31-4B8C-83A1-F6EECF244321}">
                <p14:modId xmlns:p14="http://schemas.microsoft.com/office/powerpoint/2010/main" val="372661605"/>
              </p:ext>
            </p:extLst>
          </p:nvPr>
        </p:nvGraphicFramePr>
        <p:xfrm>
          <a:off x="152400" y="1817132"/>
          <a:ext cx="8839200" cy="4528566"/>
        </p:xfrm>
        <a:graphic>
          <a:graphicData uri="http://schemas.openxmlformats.org/drawingml/2006/table">
            <a:tbl>
              <a:tblPr firstRow="1" firstCol="1" bandRow="1">
                <a:tableStyleId>{5C22544A-7EE6-4342-B048-85BDC9FD1C3A}</a:tableStyleId>
              </a:tblPr>
              <a:tblGrid>
                <a:gridCol w="922812">
                  <a:extLst>
                    <a:ext uri="{9D8B030D-6E8A-4147-A177-3AD203B41FA5}">
                      <a16:colId xmlns:a16="http://schemas.microsoft.com/office/drawing/2014/main" val="1407237018"/>
                    </a:ext>
                  </a:extLst>
                </a:gridCol>
                <a:gridCol w="922812">
                  <a:extLst>
                    <a:ext uri="{9D8B030D-6E8A-4147-A177-3AD203B41FA5}">
                      <a16:colId xmlns:a16="http://schemas.microsoft.com/office/drawing/2014/main" val="3007489536"/>
                    </a:ext>
                  </a:extLst>
                </a:gridCol>
                <a:gridCol w="814975">
                  <a:extLst>
                    <a:ext uri="{9D8B030D-6E8A-4147-A177-3AD203B41FA5}">
                      <a16:colId xmlns:a16="http://schemas.microsoft.com/office/drawing/2014/main" val="955200110"/>
                    </a:ext>
                  </a:extLst>
                </a:gridCol>
                <a:gridCol w="901598">
                  <a:extLst>
                    <a:ext uri="{9D8B030D-6E8A-4147-A177-3AD203B41FA5}">
                      <a16:colId xmlns:a16="http://schemas.microsoft.com/office/drawing/2014/main" val="1089582054"/>
                    </a:ext>
                  </a:extLst>
                </a:gridCol>
                <a:gridCol w="850332">
                  <a:extLst>
                    <a:ext uri="{9D8B030D-6E8A-4147-A177-3AD203B41FA5}">
                      <a16:colId xmlns:a16="http://schemas.microsoft.com/office/drawing/2014/main" val="1267458116"/>
                    </a:ext>
                  </a:extLst>
                </a:gridCol>
                <a:gridCol w="931651">
                  <a:extLst>
                    <a:ext uri="{9D8B030D-6E8A-4147-A177-3AD203B41FA5}">
                      <a16:colId xmlns:a16="http://schemas.microsoft.com/office/drawing/2014/main" val="2395503315"/>
                    </a:ext>
                  </a:extLst>
                </a:gridCol>
                <a:gridCol w="724814">
                  <a:extLst>
                    <a:ext uri="{9D8B030D-6E8A-4147-A177-3AD203B41FA5}">
                      <a16:colId xmlns:a16="http://schemas.microsoft.com/office/drawing/2014/main" val="2134896462"/>
                    </a:ext>
                  </a:extLst>
                </a:gridCol>
                <a:gridCol w="922812">
                  <a:extLst>
                    <a:ext uri="{9D8B030D-6E8A-4147-A177-3AD203B41FA5}">
                      <a16:colId xmlns:a16="http://schemas.microsoft.com/office/drawing/2014/main" val="2492868611"/>
                    </a:ext>
                  </a:extLst>
                </a:gridCol>
                <a:gridCol w="593995">
                  <a:extLst>
                    <a:ext uri="{9D8B030D-6E8A-4147-A177-3AD203B41FA5}">
                      <a16:colId xmlns:a16="http://schemas.microsoft.com/office/drawing/2014/main" val="4275967850"/>
                    </a:ext>
                  </a:extLst>
                </a:gridCol>
                <a:gridCol w="659404">
                  <a:extLst>
                    <a:ext uri="{9D8B030D-6E8A-4147-A177-3AD203B41FA5}">
                      <a16:colId xmlns:a16="http://schemas.microsoft.com/office/drawing/2014/main" val="3799466081"/>
                    </a:ext>
                  </a:extLst>
                </a:gridCol>
                <a:gridCol w="593995">
                  <a:extLst>
                    <a:ext uri="{9D8B030D-6E8A-4147-A177-3AD203B41FA5}">
                      <a16:colId xmlns:a16="http://schemas.microsoft.com/office/drawing/2014/main" val="1126797386"/>
                    </a:ext>
                  </a:extLst>
                </a:gridCol>
              </a:tblGrid>
              <a:tr h="208304">
                <a:tc>
                  <a:txBody>
                    <a:bodyPr/>
                    <a:lstStyle/>
                    <a:p>
                      <a:pPr marL="0" marR="0" indent="0" algn="l">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gridSpan="2">
                  <a:txBody>
                    <a:bodyPr/>
                    <a:lstStyle/>
                    <a:p>
                      <a:pPr marL="0" marR="0" indent="0" algn="l">
                        <a:lnSpc>
                          <a:spcPct val="200000"/>
                        </a:lnSpc>
                        <a:spcBef>
                          <a:spcPts val="0"/>
                        </a:spcBef>
                        <a:spcAft>
                          <a:spcPts val="0"/>
                        </a:spcAft>
                      </a:pPr>
                      <a:r>
                        <a:rPr lang="en-US" sz="800">
                          <a:effectLst/>
                        </a:rPr>
                        <a:t>Panel A: Full Sample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B:HI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C: UMI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D: LMI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tc gridSpan="2">
                  <a:txBody>
                    <a:bodyPr/>
                    <a:lstStyle/>
                    <a:p>
                      <a:pPr marL="0" marR="0" indent="0" algn="l">
                        <a:lnSpc>
                          <a:spcPct val="200000"/>
                        </a:lnSpc>
                        <a:spcBef>
                          <a:spcPts val="0"/>
                        </a:spcBef>
                        <a:spcAft>
                          <a:spcPts val="0"/>
                        </a:spcAft>
                      </a:pPr>
                      <a:r>
                        <a:rPr lang="en-US" sz="800">
                          <a:effectLst/>
                        </a:rPr>
                        <a:t>Panel C: LI Countries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hMerge="1">
                  <a:txBody>
                    <a:bodyPr/>
                    <a:lstStyle/>
                    <a:p>
                      <a:endParaRPr lang="en-US"/>
                    </a:p>
                  </a:txBody>
                  <a:tcPr/>
                </a:tc>
                <a:extLst>
                  <a:ext uri="{0D108BD9-81ED-4DB2-BD59-A6C34878D82A}">
                    <a16:rowId xmlns:a16="http://schemas.microsoft.com/office/drawing/2014/main" val="3298327339"/>
                  </a:ext>
                </a:extLst>
              </a:tr>
              <a:tr h="208304">
                <a:tc>
                  <a:txBody>
                    <a:bodyPr/>
                    <a:lstStyle/>
                    <a:p>
                      <a:pPr marL="0" marR="0" indent="0" algn="l">
                        <a:lnSpc>
                          <a:spcPct val="200000"/>
                        </a:lnSpc>
                        <a:spcBef>
                          <a:spcPts val="0"/>
                        </a:spcBef>
                        <a:spcAft>
                          <a:spcPts val="0"/>
                        </a:spcAft>
                      </a:pPr>
                      <a:r>
                        <a:rPr lang="en-US" sz="800">
                          <a:effectLst/>
                        </a:rPr>
                        <a:t>Test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    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P value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Coef</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P value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extLst>
                  <a:ext uri="{0D108BD9-81ED-4DB2-BD59-A6C34878D82A}">
                    <a16:rowId xmlns:a16="http://schemas.microsoft.com/office/drawing/2014/main" val="725712106"/>
                  </a:ext>
                </a:extLst>
              </a:tr>
              <a:tr h="4095955">
                <a:tc>
                  <a:txBody>
                    <a:bodyPr/>
                    <a:lstStyle/>
                    <a:p>
                      <a:pPr marL="0" marR="0" indent="0" algn="just">
                        <a:lnSpc>
                          <a:spcPct val="200000"/>
                        </a:lnSpc>
                        <a:spcBef>
                          <a:spcPts val="0"/>
                        </a:spcBef>
                        <a:spcAft>
                          <a:spcPts val="0"/>
                        </a:spcAft>
                      </a:pPr>
                      <a:r>
                        <a:rPr lang="en-US" sz="800">
                          <a:effectLst/>
                        </a:rPr>
                        <a:t>InGDPPC¹</a:t>
                      </a:r>
                      <a:endParaRPr lang="en-US" sz="900">
                        <a:effectLst/>
                      </a:endParaRPr>
                    </a:p>
                    <a:p>
                      <a:pPr marL="0" marR="0" indent="0" algn="just">
                        <a:lnSpc>
                          <a:spcPct val="200000"/>
                        </a:lnSpc>
                        <a:spcBef>
                          <a:spcPts val="0"/>
                        </a:spcBef>
                        <a:spcAft>
                          <a:spcPts val="0"/>
                        </a:spcAft>
                      </a:pPr>
                      <a:r>
                        <a:rPr lang="en-US" sz="800">
                          <a:effectLst/>
                        </a:rPr>
                        <a:t>InGDPPC²</a:t>
                      </a:r>
                      <a:endParaRPr lang="en-US" sz="900">
                        <a:effectLst/>
                      </a:endParaRPr>
                    </a:p>
                    <a:p>
                      <a:pPr marL="0" marR="0" indent="0" algn="just">
                        <a:lnSpc>
                          <a:spcPct val="200000"/>
                        </a:lnSpc>
                        <a:spcBef>
                          <a:spcPts val="0"/>
                        </a:spcBef>
                        <a:spcAft>
                          <a:spcPts val="0"/>
                        </a:spcAft>
                      </a:pPr>
                      <a:r>
                        <a:rPr lang="en-US" sz="800">
                          <a:effectLst/>
                        </a:rPr>
                        <a:t>InFDI</a:t>
                      </a:r>
                      <a:endParaRPr lang="en-US" sz="900">
                        <a:effectLst/>
                      </a:endParaRPr>
                    </a:p>
                    <a:p>
                      <a:pPr marL="0" marR="0" indent="0" algn="just">
                        <a:lnSpc>
                          <a:spcPct val="200000"/>
                        </a:lnSpc>
                        <a:spcBef>
                          <a:spcPts val="0"/>
                        </a:spcBef>
                        <a:spcAft>
                          <a:spcPts val="0"/>
                        </a:spcAft>
                      </a:pPr>
                      <a:r>
                        <a:rPr lang="en-US" sz="800">
                          <a:effectLst/>
                        </a:rPr>
                        <a:t>InLI</a:t>
                      </a:r>
                      <a:endParaRPr lang="en-US" sz="900">
                        <a:effectLst/>
                      </a:endParaRPr>
                    </a:p>
                    <a:p>
                      <a:pPr marL="0" marR="0" indent="0" algn="just">
                        <a:lnSpc>
                          <a:spcPct val="200000"/>
                        </a:lnSpc>
                        <a:spcBef>
                          <a:spcPts val="0"/>
                        </a:spcBef>
                        <a:spcAft>
                          <a:spcPts val="0"/>
                        </a:spcAft>
                      </a:pPr>
                      <a:r>
                        <a:rPr lang="en-US" sz="800">
                          <a:effectLst/>
                        </a:rPr>
                        <a:t>InRQ</a:t>
                      </a:r>
                      <a:endParaRPr lang="en-US" sz="900">
                        <a:effectLst/>
                      </a:endParaRPr>
                    </a:p>
                    <a:p>
                      <a:pPr marL="0" marR="0" indent="0" algn="l">
                        <a:lnSpc>
                          <a:spcPct val="200000"/>
                        </a:lnSpc>
                        <a:spcBef>
                          <a:spcPts val="0"/>
                        </a:spcBef>
                        <a:spcAft>
                          <a:spcPts val="0"/>
                        </a:spcAft>
                      </a:pPr>
                      <a:r>
                        <a:rPr lang="en-US" sz="800">
                          <a:effectLst/>
                        </a:rPr>
                        <a:t>InTO</a:t>
                      </a:r>
                      <a:endParaRPr lang="en-US" sz="900">
                        <a:effectLst/>
                      </a:endParaRPr>
                    </a:p>
                    <a:p>
                      <a:pPr marL="0" marR="0" indent="0" algn="l">
                        <a:lnSpc>
                          <a:spcPct val="200000"/>
                        </a:lnSpc>
                        <a:spcBef>
                          <a:spcPts val="0"/>
                        </a:spcBef>
                        <a:spcAft>
                          <a:spcPts val="0"/>
                        </a:spcAft>
                      </a:pPr>
                      <a:r>
                        <a:rPr lang="en-US" sz="800">
                          <a:effectLst/>
                        </a:rPr>
                        <a:t>Functional Relationship</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Shape of Curve</a:t>
                      </a:r>
                      <a:endParaRPr lang="en-US" sz="900">
                        <a:effectLst/>
                      </a:endParaRPr>
                    </a:p>
                    <a:p>
                      <a:pPr marL="0" marR="0" indent="0" algn="l">
                        <a:lnSpc>
                          <a:spcPct val="200000"/>
                        </a:lnSpc>
                        <a:spcBef>
                          <a:spcPts val="0"/>
                        </a:spcBef>
                        <a:spcAft>
                          <a:spcPts val="0"/>
                        </a:spcAft>
                      </a:pPr>
                      <a:r>
                        <a:rPr lang="en-US" sz="800">
                          <a:effectLst/>
                        </a:rPr>
                        <a:t>R squared</a:t>
                      </a:r>
                      <a:endParaRPr lang="en-US" sz="900">
                        <a:effectLst/>
                      </a:endParaRPr>
                    </a:p>
                    <a:p>
                      <a:pPr marL="0" marR="0" indent="0" algn="l">
                        <a:lnSpc>
                          <a:spcPct val="200000"/>
                        </a:lnSpc>
                        <a:spcBef>
                          <a:spcPts val="0"/>
                        </a:spcBef>
                        <a:spcAft>
                          <a:spcPts val="0"/>
                        </a:spcAft>
                      </a:pPr>
                      <a:r>
                        <a:rPr lang="en-US" sz="800">
                          <a:effectLst/>
                        </a:rPr>
                        <a:t>Adj R Sq.</a:t>
                      </a:r>
                      <a:endParaRPr lang="en-US" sz="900">
                        <a:effectLst/>
                      </a:endParaRPr>
                    </a:p>
                    <a:p>
                      <a:pPr marL="0" marR="0" indent="0" algn="l">
                        <a:lnSpc>
                          <a:spcPct val="200000"/>
                        </a:lnSpc>
                        <a:spcBef>
                          <a:spcPts val="0"/>
                        </a:spcBef>
                        <a:spcAft>
                          <a:spcPts val="0"/>
                        </a:spcAft>
                      </a:pPr>
                      <a:r>
                        <a:rPr lang="en-US" sz="800">
                          <a:effectLst/>
                        </a:rPr>
                        <a:t>S.E of Reg</a:t>
                      </a:r>
                      <a:endParaRPr lang="en-US" sz="900">
                        <a:effectLst/>
                      </a:endParaRPr>
                    </a:p>
                    <a:p>
                      <a:pPr marL="0" marR="0" indent="0" algn="l">
                        <a:lnSpc>
                          <a:spcPct val="200000"/>
                        </a:lnSpc>
                        <a:spcBef>
                          <a:spcPts val="0"/>
                        </a:spcBef>
                        <a:spcAft>
                          <a:spcPts val="0"/>
                        </a:spcAft>
                      </a:pPr>
                      <a:r>
                        <a:rPr lang="en-US" sz="800">
                          <a:effectLst/>
                        </a:rPr>
                        <a:t>Num of obs</a:t>
                      </a:r>
                      <a:endParaRPr lang="en-US" sz="900">
                        <a:effectLst/>
                      </a:endParaRPr>
                    </a:p>
                    <a:p>
                      <a:pPr marL="0" marR="0" indent="0" algn="l">
                        <a:lnSpc>
                          <a:spcPct val="200000"/>
                        </a:lnSpc>
                        <a:spcBef>
                          <a:spcPts val="0"/>
                        </a:spcBef>
                        <a:spcAft>
                          <a:spcPts val="0"/>
                        </a:spcAft>
                      </a:pPr>
                      <a:r>
                        <a:rPr lang="en-US" sz="800">
                          <a:effectLst/>
                        </a:rPr>
                        <a:t>Num of Pds</a:t>
                      </a:r>
                      <a:endParaRPr lang="en-US" sz="900">
                        <a:effectLst/>
                      </a:endParaRPr>
                    </a:p>
                    <a:p>
                      <a:pPr marL="0" marR="0" indent="0" algn="l">
                        <a:lnSpc>
                          <a:spcPct val="200000"/>
                        </a:lnSpc>
                        <a:spcBef>
                          <a:spcPts val="0"/>
                        </a:spcBef>
                        <a:spcAft>
                          <a:spcPts val="0"/>
                        </a:spcAft>
                      </a:pPr>
                      <a:r>
                        <a:rPr lang="en-US" sz="800">
                          <a:effectLst/>
                        </a:rPr>
                        <a:t>Num of grps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just">
                        <a:lnSpc>
                          <a:spcPct val="200000"/>
                        </a:lnSpc>
                        <a:spcBef>
                          <a:spcPts val="0"/>
                        </a:spcBef>
                        <a:spcAft>
                          <a:spcPts val="0"/>
                        </a:spcAft>
                      </a:pPr>
                      <a:r>
                        <a:rPr lang="en-US" sz="700">
                          <a:effectLst/>
                        </a:rPr>
                        <a:t>-</a:t>
                      </a:r>
                      <a:r>
                        <a:rPr lang="en-US" sz="800">
                          <a:effectLst/>
                        </a:rPr>
                        <a:t>0.852055</a:t>
                      </a:r>
                      <a:endParaRPr lang="en-US" sz="900">
                        <a:effectLst/>
                      </a:endParaRPr>
                    </a:p>
                    <a:p>
                      <a:pPr marL="0" marR="0" indent="0" algn="just">
                        <a:lnSpc>
                          <a:spcPct val="200000"/>
                        </a:lnSpc>
                        <a:spcBef>
                          <a:spcPts val="0"/>
                        </a:spcBef>
                        <a:spcAft>
                          <a:spcPts val="0"/>
                        </a:spcAft>
                      </a:pPr>
                      <a:r>
                        <a:rPr lang="en-US" sz="800">
                          <a:effectLst/>
                        </a:rPr>
                        <a:t>0.079974</a:t>
                      </a:r>
                      <a:endParaRPr lang="en-US" sz="900">
                        <a:effectLst/>
                      </a:endParaRPr>
                    </a:p>
                    <a:p>
                      <a:pPr marL="0" marR="0" indent="0" algn="just">
                        <a:lnSpc>
                          <a:spcPct val="200000"/>
                        </a:lnSpc>
                        <a:spcBef>
                          <a:spcPts val="0"/>
                        </a:spcBef>
                        <a:spcAft>
                          <a:spcPts val="0"/>
                        </a:spcAft>
                      </a:pPr>
                      <a:r>
                        <a:rPr lang="en-US" sz="800">
                          <a:effectLst/>
                        </a:rPr>
                        <a:t>-0.157027</a:t>
                      </a:r>
                      <a:endParaRPr lang="en-US" sz="900">
                        <a:effectLst/>
                      </a:endParaRPr>
                    </a:p>
                    <a:p>
                      <a:pPr marL="0" marR="0" indent="0" algn="just">
                        <a:lnSpc>
                          <a:spcPct val="200000"/>
                        </a:lnSpc>
                        <a:spcBef>
                          <a:spcPts val="0"/>
                        </a:spcBef>
                        <a:spcAft>
                          <a:spcPts val="0"/>
                        </a:spcAft>
                      </a:pPr>
                      <a:r>
                        <a:rPr lang="en-US" sz="800">
                          <a:effectLst/>
                        </a:rPr>
                        <a:t>0.063084</a:t>
                      </a:r>
                      <a:endParaRPr lang="en-US" sz="900">
                        <a:effectLst/>
                      </a:endParaRPr>
                    </a:p>
                    <a:p>
                      <a:pPr marL="0" marR="0" indent="0" algn="just">
                        <a:lnSpc>
                          <a:spcPct val="200000"/>
                        </a:lnSpc>
                        <a:spcBef>
                          <a:spcPts val="0"/>
                        </a:spcBef>
                        <a:spcAft>
                          <a:spcPts val="0"/>
                        </a:spcAft>
                      </a:pPr>
                      <a:r>
                        <a:rPr lang="en-US" sz="800">
                          <a:effectLst/>
                        </a:rPr>
                        <a:t>0.133154</a:t>
                      </a:r>
                      <a:endParaRPr lang="en-US" sz="900">
                        <a:effectLst/>
                      </a:endParaRPr>
                    </a:p>
                    <a:p>
                      <a:pPr marL="0" marR="0" indent="0" algn="just">
                        <a:lnSpc>
                          <a:spcPct val="200000"/>
                        </a:lnSpc>
                        <a:spcBef>
                          <a:spcPts val="0"/>
                        </a:spcBef>
                        <a:spcAft>
                          <a:spcPts val="0"/>
                        </a:spcAft>
                      </a:pPr>
                      <a:r>
                        <a:rPr lang="en-US" sz="800">
                          <a:effectLst/>
                        </a:rPr>
                        <a:t>0.033087</a:t>
                      </a:r>
                      <a:endParaRPr lang="en-US" sz="900">
                        <a:effectLst/>
                      </a:endParaRPr>
                    </a:p>
                    <a:p>
                      <a:pPr marL="0" marR="6350" indent="0" algn="just">
                        <a:lnSpc>
                          <a:spcPct val="200000"/>
                        </a:lnSpc>
                        <a:spcBef>
                          <a:spcPts val="0"/>
                        </a:spcBef>
                        <a:spcAft>
                          <a:spcPts val="0"/>
                        </a:spcAft>
                      </a:pPr>
                      <a:r>
                        <a:rPr lang="en-US" sz="800">
                          <a:effectLst/>
                        </a:rPr>
                        <a:t>Negative Quadratic Relationship</a:t>
                      </a:r>
                      <a:endParaRPr lang="en-US" sz="900">
                        <a:effectLst/>
                      </a:endParaRPr>
                    </a:p>
                    <a:p>
                      <a:pPr marL="0" marR="6350" indent="0" algn="just">
                        <a:lnSpc>
                          <a:spcPct val="200000"/>
                        </a:lnSpc>
                        <a:spcBef>
                          <a:spcPts val="0"/>
                        </a:spcBef>
                        <a:spcAft>
                          <a:spcPts val="0"/>
                        </a:spcAft>
                      </a:pPr>
                      <a:r>
                        <a:rPr lang="en-US" sz="800">
                          <a:effectLst/>
                        </a:rPr>
                        <a:t>N Shape</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0.454450</a:t>
                      </a:r>
                      <a:endParaRPr lang="en-US" sz="900">
                        <a:effectLst/>
                      </a:endParaRPr>
                    </a:p>
                    <a:p>
                      <a:pPr marL="0" marR="6350" indent="0" algn="just">
                        <a:lnSpc>
                          <a:spcPct val="200000"/>
                        </a:lnSpc>
                        <a:spcBef>
                          <a:spcPts val="0"/>
                        </a:spcBef>
                        <a:spcAft>
                          <a:spcPts val="0"/>
                        </a:spcAft>
                      </a:pPr>
                      <a:r>
                        <a:rPr lang="en-US" sz="800">
                          <a:effectLst/>
                        </a:rPr>
                        <a:t>0.390398</a:t>
                      </a:r>
                      <a:endParaRPr lang="en-US" sz="900">
                        <a:effectLst/>
                      </a:endParaRPr>
                    </a:p>
                    <a:p>
                      <a:pPr marL="0" marR="6350" indent="0" algn="just">
                        <a:lnSpc>
                          <a:spcPct val="200000"/>
                        </a:lnSpc>
                        <a:spcBef>
                          <a:spcPts val="0"/>
                        </a:spcBef>
                        <a:spcAft>
                          <a:spcPts val="0"/>
                        </a:spcAft>
                      </a:pPr>
                      <a:r>
                        <a:rPr lang="en-US" sz="800">
                          <a:effectLst/>
                        </a:rPr>
                        <a:t>1.546797</a:t>
                      </a:r>
                      <a:endParaRPr lang="en-US" sz="900">
                        <a:effectLst/>
                      </a:endParaRPr>
                    </a:p>
                    <a:p>
                      <a:pPr marL="0" marR="6350" indent="0" algn="just">
                        <a:lnSpc>
                          <a:spcPct val="200000"/>
                        </a:lnSpc>
                        <a:spcBef>
                          <a:spcPts val="0"/>
                        </a:spcBef>
                        <a:spcAft>
                          <a:spcPts val="0"/>
                        </a:spcAft>
                      </a:pPr>
                      <a:r>
                        <a:rPr lang="en-US" sz="800">
                          <a:effectLst/>
                        </a:rPr>
                        <a:t>2190</a:t>
                      </a:r>
                      <a:endParaRPr lang="en-US" sz="900">
                        <a:effectLst/>
                      </a:endParaRPr>
                    </a:p>
                    <a:p>
                      <a:pPr marL="0" marR="6350" indent="0" algn="just">
                        <a:lnSpc>
                          <a:spcPct val="200000"/>
                        </a:lnSpc>
                        <a:spcBef>
                          <a:spcPts val="0"/>
                        </a:spcBef>
                        <a:spcAft>
                          <a:spcPts val="0"/>
                        </a:spcAft>
                      </a:pPr>
                      <a:r>
                        <a:rPr lang="en-US" sz="800">
                          <a:effectLst/>
                        </a:rPr>
                        <a:t>30</a:t>
                      </a:r>
                      <a:endParaRPr lang="en-US" sz="900">
                        <a:effectLst/>
                      </a:endParaRPr>
                    </a:p>
                    <a:p>
                      <a:pPr marL="0" marR="6350" indent="0" algn="just">
                        <a:lnSpc>
                          <a:spcPct val="200000"/>
                        </a:lnSpc>
                        <a:spcBef>
                          <a:spcPts val="0"/>
                        </a:spcBef>
                        <a:spcAft>
                          <a:spcPts val="0"/>
                        </a:spcAft>
                      </a:pPr>
                      <a:r>
                        <a:rPr lang="en-US" sz="800">
                          <a:effectLst/>
                        </a:rPr>
                        <a:t>73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nchor="b"/>
                </a:tc>
                <a:tc>
                  <a:txBody>
                    <a:bodyPr/>
                    <a:lstStyle/>
                    <a:p>
                      <a:pPr marL="0" marR="6350" indent="0" algn="just">
                        <a:lnSpc>
                          <a:spcPct val="200000"/>
                        </a:lnSpc>
                        <a:spcBef>
                          <a:spcPts val="0"/>
                        </a:spcBef>
                        <a:spcAft>
                          <a:spcPts val="0"/>
                        </a:spcAft>
                      </a:pPr>
                      <a:r>
                        <a:rPr lang="en-US" sz="800">
                          <a:effectLst/>
                        </a:rPr>
                        <a:t>0.0001***                                                                                                   0.0000***</a:t>
                      </a:r>
                      <a:endParaRPr lang="en-US" sz="900">
                        <a:effectLst/>
                      </a:endParaRPr>
                    </a:p>
                    <a:p>
                      <a:pPr marL="0" marR="6350" indent="0" algn="just">
                        <a:lnSpc>
                          <a:spcPct val="200000"/>
                        </a:lnSpc>
                        <a:spcBef>
                          <a:spcPts val="0"/>
                        </a:spcBef>
                        <a:spcAft>
                          <a:spcPts val="0"/>
                        </a:spcAft>
                      </a:pPr>
                      <a:r>
                        <a:rPr lang="en-US" sz="800">
                          <a:effectLst/>
                        </a:rPr>
                        <a:t>0.0000***</a:t>
                      </a:r>
                      <a:endParaRPr lang="en-US" sz="900">
                        <a:effectLst/>
                      </a:endParaRPr>
                    </a:p>
                    <a:p>
                      <a:pPr marL="0" marR="6350" indent="0" algn="just">
                        <a:lnSpc>
                          <a:spcPct val="200000"/>
                        </a:lnSpc>
                        <a:spcBef>
                          <a:spcPts val="0"/>
                        </a:spcBef>
                        <a:spcAft>
                          <a:spcPts val="0"/>
                        </a:spcAft>
                      </a:pPr>
                      <a:r>
                        <a:rPr lang="en-US" sz="800">
                          <a:effectLst/>
                        </a:rPr>
                        <a:t>0.5586</a:t>
                      </a:r>
                      <a:endParaRPr lang="en-US" sz="900">
                        <a:effectLst/>
                      </a:endParaRPr>
                    </a:p>
                    <a:p>
                      <a:pPr marL="0" marR="6350" indent="0" algn="just">
                        <a:lnSpc>
                          <a:spcPct val="200000"/>
                        </a:lnSpc>
                        <a:spcBef>
                          <a:spcPts val="0"/>
                        </a:spcBef>
                        <a:spcAft>
                          <a:spcPts val="0"/>
                        </a:spcAft>
                      </a:pPr>
                      <a:r>
                        <a:rPr lang="en-US" sz="800">
                          <a:effectLst/>
                        </a:rPr>
                        <a:t>0.4537</a:t>
                      </a:r>
                      <a:endParaRPr lang="en-US" sz="900">
                        <a:effectLst/>
                      </a:endParaRPr>
                    </a:p>
                    <a:p>
                      <a:pPr marL="0" marR="6350" indent="0" algn="just">
                        <a:lnSpc>
                          <a:spcPct val="200000"/>
                        </a:lnSpc>
                        <a:spcBef>
                          <a:spcPts val="0"/>
                        </a:spcBef>
                        <a:spcAft>
                          <a:spcPts val="0"/>
                        </a:spcAft>
                      </a:pPr>
                      <a:r>
                        <a:rPr lang="en-US" sz="800">
                          <a:effectLst/>
                        </a:rPr>
                        <a:t>0.8091</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endParaRPr>
                    </a:p>
                    <a:p>
                      <a:pPr marL="0" marR="6350" indent="0" algn="r">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dirty="0">
                          <a:effectLst/>
                        </a:rPr>
                        <a:t>9.065759</a:t>
                      </a:r>
                      <a:endParaRPr lang="en-US" sz="900" dirty="0">
                        <a:effectLst/>
                      </a:endParaRPr>
                    </a:p>
                    <a:p>
                      <a:pPr marL="0" marR="0" indent="0" algn="l">
                        <a:lnSpc>
                          <a:spcPct val="200000"/>
                        </a:lnSpc>
                        <a:spcBef>
                          <a:spcPts val="0"/>
                        </a:spcBef>
                        <a:spcAft>
                          <a:spcPts val="0"/>
                        </a:spcAft>
                      </a:pPr>
                      <a:r>
                        <a:rPr lang="en-US" sz="800" dirty="0">
                          <a:effectLst/>
                        </a:rPr>
                        <a:t>-0.371296</a:t>
                      </a:r>
                      <a:endParaRPr lang="en-US" sz="900" dirty="0">
                        <a:effectLst/>
                      </a:endParaRPr>
                    </a:p>
                    <a:p>
                      <a:pPr marL="0" marR="0" indent="0" algn="l">
                        <a:lnSpc>
                          <a:spcPct val="200000"/>
                        </a:lnSpc>
                        <a:spcBef>
                          <a:spcPts val="0"/>
                        </a:spcBef>
                        <a:spcAft>
                          <a:spcPts val="0"/>
                        </a:spcAft>
                      </a:pPr>
                      <a:r>
                        <a:rPr lang="en-US" sz="800" dirty="0">
                          <a:effectLst/>
                        </a:rPr>
                        <a:t>-0.189311</a:t>
                      </a:r>
                      <a:endParaRPr lang="en-US" sz="900" dirty="0">
                        <a:effectLst/>
                      </a:endParaRPr>
                    </a:p>
                    <a:p>
                      <a:pPr marL="0" marR="0" indent="0" algn="l">
                        <a:lnSpc>
                          <a:spcPct val="200000"/>
                        </a:lnSpc>
                        <a:spcBef>
                          <a:spcPts val="0"/>
                        </a:spcBef>
                        <a:spcAft>
                          <a:spcPts val="0"/>
                        </a:spcAft>
                      </a:pPr>
                      <a:r>
                        <a:rPr lang="en-US" sz="800" dirty="0">
                          <a:effectLst/>
                        </a:rPr>
                        <a:t>0.587994</a:t>
                      </a:r>
                      <a:endParaRPr lang="en-US" sz="900" dirty="0">
                        <a:effectLst/>
                      </a:endParaRPr>
                    </a:p>
                    <a:p>
                      <a:pPr marL="0" marR="0" indent="0" algn="l">
                        <a:lnSpc>
                          <a:spcPct val="200000"/>
                        </a:lnSpc>
                        <a:spcBef>
                          <a:spcPts val="0"/>
                        </a:spcBef>
                        <a:spcAft>
                          <a:spcPts val="0"/>
                        </a:spcAft>
                      </a:pPr>
                      <a:r>
                        <a:rPr lang="en-US" sz="800" dirty="0">
                          <a:effectLst/>
                        </a:rPr>
                        <a:t>-0.360129</a:t>
                      </a:r>
                      <a:endParaRPr lang="en-US" sz="900" dirty="0">
                        <a:effectLst/>
                      </a:endParaRPr>
                    </a:p>
                    <a:p>
                      <a:pPr marL="0" marR="0" indent="0" algn="l">
                        <a:lnSpc>
                          <a:spcPct val="200000"/>
                        </a:lnSpc>
                        <a:spcBef>
                          <a:spcPts val="0"/>
                        </a:spcBef>
                        <a:spcAft>
                          <a:spcPts val="0"/>
                        </a:spcAft>
                      </a:pPr>
                      <a:r>
                        <a:rPr lang="en-US" sz="800" dirty="0">
                          <a:effectLst/>
                        </a:rPr>
                        <a:t>0.962980</a:t>
                      </a:r>
                      <a:endParaRPr lang="en-US" sz="900" dirty="0">
                        <a:effectLst/>
                      </a:endParaRPr>
                    </a:p>
                    <a:p>
                      <a:pPr marL="0" marR="6350" indent="0" algn="just">
                        <a:lnSpc>
                          <a:spcPct val="200000"/>
                        </a:lnSpc>
                        <a:spcBef>
                          <a:spcPts val="0"/>
                        </a:spcBef>
                        <a:spcAft>
                          <a:spcPts val="0"/>
                        </a:spcAft>
                      </a:pPr>
                      <a:r>
                        <a:rPr lang="en-US" sz="800" dirty="0">
                          <a:effectLst/>
                        </a:rPr>
                        <a:t>Monotonic increasing relationship</a:t>
                      </a:r>
                      <a:br>
                        <a:rPr lang="en-US" sz="700" dirty="0">
                          <a:effectLst/>
                        </a:rPr>
                      </a:br>
                      <a:r>
                        <a:rPr lang="en-US" sz="800" dirty="0">
                          <a:effectLst/>
                        </a:rPr>
                        <a:t>-</a:t>
                      </a:r>
                      <a:endParaRPr lang="en-US" sz="900" dirty="0">
                        <a:effectLst/>
                      </a:endParaRPr>
                    </a:p>
                    <a:p>
                      <a:pPr marL="0" marR="6350" indent="0" algn="just">
                        <a:lnSpc>
                          <a:spcPct val="200000"/>
                        </a:lnSpc>
                        <a:spcBef>
                          <a:spcPts val="0"/>
                        </a:spcBef>
                        <a:spcAft>
                          <a:spcPts val="0"/>
                        </a:spcAft>
                      </a:pPr>
                      <a:r>
                        <a:rPr lang="en-US" sz="800" dirty="0">
                          <a:effectLst/>
                        </a:rPr>
                        <a:t> </a:t>
                      </a:r>
                      <a:endParaRPr lang="en-US" sz="900" dirty="0">
                        <a:effectLst/>
                      </a:endParaRPr>
                    </a:p>
                    <a:p>
                      <a:pPr marL="0" marR="6350" indent="0" algn="just">
                        <a:lnSpc>
                          <a:spcPct val="200000"/>
                        </a:lnSpc>
                        <a:spcBef>
                          <a:spcPts val="0"/>
                        </a:spcBef>
                        <a:spcAft>
                          <a:spcPts val="0"/>
                        </a:spcAft>
                      </a:pPr>
                      <a:r>
                        <a:rPr lang="en-US" sz="800" dirty="0">
                          <a:effectLst/>
                        </a:rPr>
                        <a:t>0.148935</a:t>
                      </a:r>
                      <a:endParaRPr lang="en-US" sz="900" dirty="0">
                        <a:effectLst/>
                      </a:endParaRPr>
                    </a:p>
                    <a:p>
                      <a:pPr marL="0" marR="6350" indent="0" algn="just">
                        <a:lnSpc>
                          <a:spcPct val="200000"/>
                        </a:lnSpc>
                        <a:spcBef>
                          <a:spcPts val="0"/>
                        </a:spcBef>
                        <a:spcAft>
                          <a:spcPts val="0"/>
                        </a:spcAft>
                      </a:pPr>
                      <a:r>
                        <a:rPr lang="en-US" sz="800" dirty="0">
                          <a:effectLst/>
                        </a:rPr>
                        <a:t>0.021639</a:t>
                      </a:r>
                      <a:endParaRPr lang="en-US" sz="900" dirty="0">
                        <a:effectLst/>
                      </a:endParaRPr>
                    </a:p>
                    <a:p>
                      <a:pPr marL="0" marR="6350" indent="0" algn="just">
                        <a:lnSpc>
                          <a:spcPct val="200000"/>
                        </a:lnSpc>
                        <a:spcBef>
                          <a:spcPts val="0"/>
                        </a:spcBef>
                        <a:spcAft>
                          <a:spcPts val="0"/>
                        </a:spcAft>
                      </a:pPr>
                      <a:r>
                        <a:rPr lang="en-US" sz="800" dirty="0">
                          <a:effectLst/>
                        </a:rPr>
                        <a:t>1.546552</a:t>
                      </a:r>
                      <a:endParaRPr lang="en-US" sz="900" dirty="0">
                        <a:effectLst/>
                      </a:endParaRPr>
                    </a:p>
                    <a:p>
                      <a:pPr marL="0" marR="6350" indent="0" algn="just">
                        <a:lnSpc>
                          <a:spcPct val="200000"/>
                        </a:lnSpc>
                        <a:spcBef>
                          <a:spcPts val="0"/>
                        </a:spcBef>
                        <a:spcAft>
                          <a:spcPts val="0"/>
                        </a:spcAft>
                      </a:pPr>
                      <a:r>
                        <a:rPr lang="en-US" sz="800" dirty="0">
                          <a:effectLst/>
                        </a:rPr>
                        <a:t>270</a:t>
                      </a:r>
                      <a:endParaRPr lang="en-US" sz="900" dirty="0">
                        <a:effectLst/>
                      </a:endParaRPr>
                    </a:p>
                    <a:p>
                      <a:pPr marL="0" marR="6350" indent="0" algn="just">
                        <a:lnSpc>
                          <a:spcPct val="200000"/>
                        </a:lnSpc>
                        <a:spcBef>
                          <a:spcPts val="0"/>
                        </a:spcBef>
                        <a:spcAft>
                          <a:spcPts val="0"/>
                        </a:spcAft>
                      </a:pPr>
                      <a:r>
                        <a:rPr lang="en-US" sz="800" dirty="0">
                          <a:effectLst/>
                        </a:rPr>
                        <a:t>30</a:t>
                      </a:r>
                      <a:endParaRPr lang="en-US" sz="900" dirty="0">
                        <a:effectLst/>
                      </a:endParaRPr>
                    </a:p>
                    <a:p>
                      <a:pPr marL="0" marR="6350" indent="0" algn="just">
                        <a:lnSpc>
                          <a:spcPct val="200000"/>
                        </a:lnSpc>
                        <a:spcBef>
                          <a:spcPts val="0"/>
                        </a:spcBef>
                        <a:spcAft>
                          <a:spcPts val="0"/>
                        </a:spcAft>
                      </a:pPr>
                      <a:r>
                        <a:rPr lang="en-US" sz="800" dirty="0">
                          <a:effectLst/>
                        </a:rPr>
                        <a:t>9</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dirty="0">
                          <a:effectLst/>
                        </a:rPr>
                        <a:t>0.0827*</a:t>
                      </a:r>
                      <a:endParaRPr lang="en-US" sz="900" dirty="0">
                        <a:effectLst/>
                      </a:endParaRPr>
                    </a:p>
                    <a:p>
                      <a:pPr marL="0" marR="0" indent="0" algn="l">
                        <a:lnSpc>
                          <a:spcPct val="200000"/>
                        </a:lnSpc>
                        <a:spcBef>
                          <a:spcPts val="0"/>
                        </a:spcBef>
                        <a:spcAft>
                          <a:spcPts val="0"/>
                        </a:spcAft>
                      </a:pPr>
                      <a:r>
                        <a:rPr lang="en-US" sz="800" dirty="0">
                          <a:effectLst/>
                        </a:rPr>
                        <a:t>0.1481</a:t>
                      </a:r>
                      <a:endParaRPr lang="en-US" sz="900" dirty="0">
                        <a:effectLst/>
                      </a:endParaRPr>
                    </a:p>
                    <a:p>
                      <a:pPr marL="0" marR="0" indent="0" algn="l">
                        <a:lnSpc>
                          <a:spcPct val="200000"/>
                        </a:lnSpc>
                        <a:spcBef>
                          <a:spcPts val="0"/>
                        </a:spcBef>
                        <a:spcAft>
                          <a:spcPts val="0"/>
                        </a:spcAft>
                      </a:pPr>
                      <a:r>
                        <a:rPr lang="en-US" sz="800" dirty="0">
                          <a:effectLst/>
                        </a:rPr>
                        <a:t>0.0062***</a:t>
                      </a:r>
                      <a:endParaRPr lang="en-US" sz="900" dirty="0">
                        <a:effectLst/>
                      </a:endParaRPr>
                    </a:p>
                    <a:p>
                      <a:pPr marL="0" marR="0" indent="0" algn="l">
                        <a:lnSpc>
                          <a:spcPct val="200000"/>
                        </a:lnSpc>
                        <a:spcBef>
                          <a:spcPts val="0"/>
                        </a:spcBef>
                        <a:spcAft>
                          <a:spcPts val="0"/>
                        </a:spcAft>
                      </a:pPr>
                      <a:r>
                        <a:rPr lang="en-US" sz="800" dirty="0">
                          <a:effectLst/>
                        </a:rPr>
                        <a:t>0.0314</a:t>
                      </a:r>
                      <a:endParaRPr lang="en-US" sz="900" dirty="0">
                        <a:effectLst/>
                      </a:endParaRPr>
                    </a:p>
                    <a:p>
                      <a:pPr marL="0" marR="0" indent="0" algn="l">
                        <a:lnSpc>
                          <a:spcPct val="200000"/>
                        </a:lnSpc>
                        <a:spcBef>
                          <a:spcPts val="0"/>
                        </a:spcBef>
                        <a:spcAft>
                          <a:spcPts val="0"/>
                        </a:spcAft>
                      </a:pPr>
                      <a:r>
                        <a:rPr lang="en-US" sz="800" dirty="0">
                          <a:effectLst/>
                        </a:rPr>
                        <a:t>0.3331</a:t>
                      </a:r>
                      <a:endParaRPr lang="en-US" sz="900" dirty="0">
                        <a:effectLst/>
                      </a:endParaRPr>
                    </a:p>
                    <a:p>
                      <a:pPr marL="0" marR="0" indent="0" algn="l">
                        <a:lnSpc>
                          <a:spcPct val="200000"/>
                        </a:lnSpc>
                        <a:spcBef>
                          <a:spcPts val="0"/>
                        </a:spcBef>
                        <a:spcAft>
                          <a:spcPts val="0"/>
                        </a:spcAft>
                      </a:pPr>
                      <a:r>
                        <a:rPr lang="en-US" sz="800" dirty="0">
                          <a:effectLst/>
                        </a:rPr>
                        <a:t>0..3447</a:t>
                      </a:r>
                      <a:endParaRPr lang="en-US" sz="900" dirty="0">
                        <a:effectLst/>
                      </a:endParaRPr>
                    </a:p>
                    <a:p>
                      <a:pPr marL="0" marR="6350" indent="0" algn="just">
                        <a:lnSpc>
                          <a:spcPct val="200000"/>
                        </a:lnSpc>
                        <a:spcBef>
                          <a:spcPts val="0"/>
                        </a:spcBef>
                        <a:spcAft>
                          <a:spcPts val="0"/>
                        </a:spcAft>
                      </a:pPr>
                      <a:r>
                        <a:rPr lang="en-US" sz="8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6350" indent="0" algn="just">
                        <a:lnSpc>
                          <a:spcPct val="200000"/>
                        </a:lnSpc>
                        <a:spcBef>
                          <a:spcPts val="0"/>
                        </a:spcBef>
                        <a:spcAft>
                          <a:spcPts val="0"/>
                        </a:spcAft>
                      </a:pPr>
                      <a:r>
                        <a:rPr lang="en-US" sz="800">
                          <a:effectLst/>
                        </a:rPr>
                        <a:t>-0.606867</a:t>
                      </a:r>
                      <a:endParaRPr lang="en-US" sz="900">
                        <a:effectLst/>
                      </a:endParaRPr>
                    </a:p>
                    <a:p>
                      <a:pPr marL="0" marR="6350" indent="0" algn="just">
                        <a:lnSpc>
                          <a:spcPct val="200000"/>
                        </a:lnSpc>
                        <a:spcBef>
                          <a:spcPts val="0"/>
                        </a:spcBef>
                        <a:spcAft>
                          <a:spcPts val="0"/>
                        </a:spcAft>
                      </a:pPr>
                      <a:r>
                        <a:rPr lang="en-US" sz="800">
                          <a:effectLst/>
                        </a:rPr>
                        <a:t>0.047230</a:t>
                      </a:r>
                      <a:endParaRPr lang="en-US" sz="900">
                        <a:effectLst/>
                      </a:endParaRPr>
                    </a:p>
                    <a:p>
                      <a:pPr marL="0" marR="6350" indent="0" algn="just">
                        <a:lnSpc>
                          <a:spcPct val="200000"/>
                        </a:lnSpc>
                        <a:spcBef>
                          <a:spcPts val="0"/>
                        </a:spcBef>
                        <a:spcAft>
                          <a:spcPts val="0"/>
                        </a:spcAft>
                      </a:pPr>
                      <a:r>
                        <a:rPr lang="en-US" sz="800">
                          <a:effectLst/>
                        </a:rPr>
                        <a:t>-0.174419</a:t>
                      </a:r>
                      <a:endParaRPr lang="en-US" sz="900">
                        <a:effectLst/>
                      </a:endParaRPr>
                    </a:p>
                    <a:p>
                      <a:pPr marL="0" marR="6350" indent="0" algn="just">
                        <a:lnSpc>
                          <a:spcPct val="200000"/>
                        </a:lnSpc>
                        <a:spcBef>
                          <a:spcPts val="0"/>
                        </a:spcBef>
                        <a:spcAft>
                          <a:spcPts val="0"/>
                        </a:spcAft>
                      </a:pPr>
                      <a:r>
                        <a:rPr lang="en-US" sz="800">
                          <a:effectLst/>
                        </a:rPr>
                        <a:t>-0.300919</a:t>
                      </a:r>
                      <a:endParaRPr lang="en-US" sz="900">
                        <a:effectLst/>
                      </a:endParaRPr>
                    </a:p>
                    <a:p>
                      <a:pPr marL="0" marR="6350" indent="0" algn="just">
                        <a:lnSpc>
                          <a:spcPct val="200000"/>
                        </a:lnSpc>
                        <a:spcBef>
                          <a:spcPts val="0"/>
                        </a:spcBef>
                        <a:spcAft>
                          <a:spcPts val="0"/>
                        </a:spcAft>
                      </a:pPr>
                      <a:r>
                        <a:rPr lang="en-US" sz="800">
                          <a:effectLst/>
                        </a:rPr>
                        <a:t>0.312363</a:t>
                      </a:r>
                      <a:endParaRPr lang="en-US" sz="900">
                        <a:effectLst/>
                      </a:endParaRPr>
                    </a:p>
                    <a:p>
                      <a:pPr marL="0" marR="6350" indent="0" algn="just">
                        <a:lnSpc>
                          <a:spcPct val="200000"/>
                        </a:lnSpc>
                        <a:spcBef>
                          <a:spcPts val="0"/>
                        </a:spcBef>
                        <a:spcAft>
                          <a:spcPts val="0"/>
                        </a:spcAft>
                      </a:pPr>
                      <a:r>
                        <a:rPr lang="en-US" sz="800">
                          <a:effectLst/>
                        </a:rPr>
                        <a:t>-0.297520</a:t>
                      </a:r>
                      <a:endParaRPr lang="en-US" sz="900">
                        <a:effectLst/>
                      </a:endParaRPr>
                    </a:p>
                    <a:p>
                      <a:pPr marL="0" marR="6350" indent="0" algn="just">
                        <a:lnSpc>
                          <a:spcPct val="200000"/>
                        </a:lnSpc>
                        <a:spcBef>
                          <a:spcPts val="0"/>
                        </a:spcBef>
                        <a:spcAft>
                          <a:spcPts val="0"/>
                        </a:spcAft>
                      </a:pPr>
                      <a:r>
                        <a:rPr lang="en-US" sz="800">
                          <a:effectLst/>
                        </a:rPr>
                        <a:t>Negative Quadratic relationship</a:t>
                      </a:r>
                      <a:endParaRPr lang="en-US" sz="900">
                        <a:effectLst/>
                      </a:endParaRPr>
                    </a:p>
                    <a:p>
                      <a:pPr marL="0" marR="6350" indent="0" algn="just">
                        <a:lnSpc>
                          <a:spcPct val="200000"/>
                        </a:lnSpc>
                        <a:spcBef>
                          <a:spcPts val="0"/>
                        </a:spcBef>
                        <a:spcAft>
                          <a:spcPts val="0"/>
                        </a:spcAft>
                      </a:pPr>
                      <a:r>
                        <a:rPr lang="en-US" sz="800">
                          <a:effectLst/>
                        </a:rPr>
                        <a:t>N Shape</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0.628897</a:t>
                      </a:r>
                      <a:endParaRPr lang="en-US" sz="900">
                        <a:effectLst/>
                      </a:endParaRPr>
                    </a:p>
                    <a:p>
                      <a:pPr marL="0" marR="6350" indent="0" algn="just">
                        <a:lnSpc>
                          <a:spcPct val="200000"/>
                        </a:lnSpc>
                        <a:spcBef>
                          <a:spcPts val="0"/>
                        </a:spcBef>
                        <a:spcAft>
                          <a:spcPts val="0"/>
                        </a:spcAft>
                      </a:pPr>
                      <a:r>
                        <a:rPr lang="en-US" sz="800">
                          <a:effectLst/>
                        </a:rPr>
                        <a:t>0.583757</a:t>
                      </a:r>
                      <a:endParaRPr lang="en-US" sz="900">
                        <a:effectLst/>
                      </a:endParaRPr>
                    </a:p>
                    <a:p>
                      <a:pPr marL="0" marR="6350" indent="0" algn="just">
                        <a:lnSpc>
                          <a:spcPct val="200000"/>
                        </a:lnSpc>
                        <a:spcBef>
                          <a:spcPts val="0"/>
                        </a:spcBef>
                        <a:spcAft>
                          <a:spcPts val="0"/>
                        </a:spcAft>
                      </a:pPr>
                      <a:r>
                        <a:rPr lang="en-US" sz="800">
                          <a:effectLst/>
                        </a:rPr>
                        <a:t>1.504494</a:t>
                      </a:r>
                      <a:endParaRPr lang="en-US" sz="900">
                        <a:effectLst/>
                      </a:endParaRPr>
                    </a:p>
                    <a:p>
                      <a:pPr marL="0" marR="6350" indent="0" algn="just">
                        <a:lnSpc>
                          <a:spcPct val="200000"/>
                        </a:lnSpc>
                        <a:spcBef>
                          <a:spcPts val="0"/>
                        </a:spcBef>
                        <a:spcAft>
                          <a:spcPts val="0"/>
                        </a:spcAft>
                      </a:pPr>
                      <a:r>
                        <a:rPr lang="en-US" sz="800">
                          <a:effectLst/>
                        </a:rPr>
                        <a:t>960</a:t>
                      </a:r>
                      <a:endParaRPr lang="en-US" sz="900">
                        <a:effectLst/>
                      </a:endParaRPr>
                    </a:p>
                    <a:p>
                      <a:pPr marL="0" marR="6350" indent="0" algn="just">
                        <a:lnSpc>
                          <a:spcPct val="200000"/>
                        </a:lnSpc>
                        <a:spcBef>
                          <a:spcPts val="0"/>
                        </a:spcBef>
                        <a:spcAft>
                          <a:spcPts val="0"/>
                        </a:spcAft>
                      </a:pPr>
                      <a:r>
                        <a:rPr lang="en-US" sz="800">
                          <a:effectLst/>
                        </a:rPr>
                        <a:t>30</a:t>
                      </a:r>
                      <a:endParaRPr lang="en-US" sz="900">
                        <a:effectLst/>
                      </a:endParaRPr>
                    </a:p>
                    <a:p>
                      <a:pPr marL="0" marR="6350" indent="0" algn="just">
                        <a:lnSpc>
                          <a:spcPct val="200000"/>
                        </a:lnSpc>
                        <a:spcBef>
                          <a:spcPts val="0"/>
                        </a:spcBef>
                        <a:spcAft>
                          <a:spcPts val="0"/>
                        </a:spcAft>
                      </a:pPr>
                      <a:r>
                        <a:rPr lang="en-US" sz="800">
                          <a:effectLst/>
                        </a:rPr>
                        <a:t>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0.0195**</a:t>
                      </a:r>
                      <a:endParaRPr lang="en-US" sz="900">
                        <a:effectLst/>
                      </a:endParaRPr>
                    </a:p>
                    <a:p>
                      <a:pPr marL="0" marR="0" indent="0" algn="l">
                        <a:lnSpc>
                          <a:spcPct val="200000"/>
                        </a:lnSpc>
                        <a:spcBef>
                          <a:spcPts val="0"/>
                        </a:spcBef>
                        <a:spcAft>
                          <a:spcPts val="0"/>
                        </a:spcAft>
                      </a:pPr>
                      <a:r>
                        <a:rPr lang="en-US" sz="800">
                          <a:effectLst/>
                        </a:rPr>
                        <a:t>0.0269**</a:t>
                      </a:r>
                      <a:endParaRPr lang="en-US" sz="900">
                        <a:effectLst/>
                      </a:endParaRPr>
                    </a:p>
                    <a:p>
                      <a:pPr marL="0" marR="0" indent="0" algn="l">
                        <a:lnSpc>
                          <a:spcPct val="200000"/>
                        </a:lnSpc>
                        <a:spcBef>
                          <a:spcPts val="0"/>
                        </a:spcBef>
                        <a:spcAft>
                          <a:spcPts val="0"/>
                        </a:spcAft>
                      </a:pPr>
                      <a:r>
                        <a:rPr lang="en-US" sz="800">
                          <a:effectLst/>
                        </a:rPr>
                        <a:t>0.000***</a:t>
                      </a:r>
                      <a:endParaRPr lang="en-US" sz="900">
                        <a:effectLst/>
                      </a:endParaRPr>
                    </a:p>
                    <a:p>
                      <a:pPr marL="0" marR="0" indent="0" algn="l">
                        <a:lnSpc>
                          <a:spcPct val="200000"/>
                        </a:lnSpc>
                        <a:spcBef>
                          <a:spcPts val="0"/>
                        </a:spcBef>
                        <a:spcAft>
                          <a:spcPts val="0"/>
                        </a:spcAft>
                      </a:pPr>
                      <a:r>
                        <a:rPr lang="en-US" sz="800">
                          <a:effectLst/>
                        </a:rPr>
                        <a:t>0.0515*</a:t>
                      </a:r>
                      <a:endParaRPr lang="en-US" sz="900">
                        <a:effectLst/>
                      </a:endParaRPr>
                    </a:p>
                    <a:p>
                      <a:pPr marL="0" marR="0" indent="0" algn="l">
                        <a:lnSpc>
                          <a:spcPct val="200000"/>
                        </a:lnSpc>
                        <a:spcBef>
                          <a:spcPts val="0"/>
                        </a:spcBef>
                        <a:spcAft>
                          <a:spcPts val="0"/>
                        </a:spcAft>
                      </a:pPr>
                      <a:r>
                        <a:rPr lang="en-US" sz="800">
                          <a:effectLst/>
                        </a:rPr>
                        <a:t>0.2480</a:t>
                      </a:r>
                      <a:endParaRPr lang="en-US" sz="900">
                        <a:effectLst/>
                      </a:endParaRPr>
                    </a:p>
                    <a:p>
                      <a:pPr marL="0" marR="0" indent="0" algn="l">
                        <a:lnSpc>
                          <a:spcPct val="200000"/>
                        </a:lnSpc>
                        <a:spcBef>
                          <a:spcPts val="0"/>
                        </a:spcBef>
                        <a:spcAft>
                          <a:spcPts val="0"/>
                        </a:spcAft>
                      </a:pPr>
                      <a:r>
                        <a:rPr lang="en-US" sz="800">
                          <a:effectLst/>
                        </a:rPr>
                        <a:t>0.0917*</a:t>
                      </a:r>
                      <a:endParaRPr lang="en-US" sz="900">
                        <a:effectLst/>
                      </a:endParaRPr>
                    </a:p>
                    <a:p>
                      <a:pPr marL="0" marR="6350" indent="0" algn="just">
                        <a:lnSpc>
                          <a:spcPct val="200000"/>
                        </a:lnSpc>
                        <a:spcBef>
                          <a:spcPts val="0"/>
                        </a:spcBef>
                        <a:spcAft>
                          <a:spcPts val="0"/>
                        </a:spcAft>
                      </a:pPr>
                      <a:br>
                        <a:rPr lang="en-US" sz="700">
                          <a:effectLst/>
                        </a:rPr>
                      </a:br>
                      <a:endParaRPr lang="en-US" sz="900">
                        <a:effectLst/>
                      </a:endParaRPr>
                    </a:p>
                    <a:p>
                      <a:pPr marL="0" marR="6350" indent="0" algn="just">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-2.739043</a:t>
                      </a:r>
                      <a:endParaRPr lang="en-US" sz="900">
                        <a:effectLst/>
                      </a:endParaRPr>
                    </a:p>
                    <a:p>
                      <a:pPr marL="0" marR="0" indent="0" algn="l">
                        <a:lnSpc>
                          <a:spcPct val="200000"/>
                        </a:lnSpc>
                        <a:spcBef>
                          <a:spcPts val="0"/>
                        </a:spcBef>
                        <a:spcAft>
                          <a:spcPts val="0"/>
                        </a:spcAft>
                      </a:pPr>
                      <a:r>
                        <a:rPr lang="en-US" sz="800">
                          <a:effectLst/>
                        </a:rPr>
                        <a:t>0.182700</a:t>
                      </a:r>
                      <a:endParaRPr lang="en-US" sz="900">
                        <a:effectLst/>
                      </a:endParaRPr>
                    </a:p>
                    <a:p>
                      <a:pPr marL="0" marR="0" indent="0" algn="l">
                        <a:lnSpc>
                          <a:spcPct val="200000"/>
                        </a:lnSpc>
                        <a:spcBef>
                          <a:spcPts val="0"/>
                        </a:spcBef>
                        <a:spcAft>
                          <a:spcPts val="0"/>
                        </a:spcAft>
                      </a:pPr>
                      <a:r>
                        <a:rPr lang="en-US" sz="800">
                          <a:effectLst/>
                        </a:rPr>
                        <a:t>-0.151782</a:t>
                      </a:r>
                      <a:endParaRPr lang="en-US" sz="900">
                        <a:effectLst/>
                      </a:endParaRPr>
                    </a:p>
                    <a:p>
                      <a:pPr marL="0" marR="0" indent="0" algn="l">
                        <a:lnSpc>
                          <a:spcPct val="200000"/>
                        </a:lnSpc>
                        <a:spcBef>
                          <a:spcPts val="0"/>
                        </a:spcBef>
                        <a:spcAft>
                          <a:spcPts val="0"/>
                        </a:spcAft>
                      </a:pPr>
                      <a:r>
                        <a:rPr lang="en-US" sz="800">
                          <a:effectLst/>
                        </a:rPr>
                        <a:t>0.249711</a:t>
                      </a:r>
                      <a:endParaRPr lang="en-US" sz="900">
                        <a:effectLst/>
                      </a:endParaRPr>
                    </a:p>
                    <a:p>
                      <a:pPr marL="0" marR="0" indent="0" algn="l">
                        <a:lnSpc>
                          <a:spcPct val="200000"/>
                        </a:lnSpc>
                        <a:spcBef>
                          <a:spcPts val="0"/>
                        </a:spcBef>
                        <a:spcAft>
                          <a:spcPts val="0"/>
                        </a:spcAft>
                      </a:pPr>
                      <a:r>
                        <a:rPr lang="en-US" sz="800">
                          <a:effectLst/>
                        </a:rPr>
                        <a:t>0.069643</a:t>
                      </a:r>
                      <a:endParaRPr lang="en-US" sz="900">
                        <a:effectLst/>
                      </a:endParaRPr>
                    </a:p>
                    <a:p>
                      <a:pPr marL="0" marR="6350" indent="0" algn="just">
                        <a:lnSpc>
                          <a:spcPct val="200000"/>
                        </a:lnSpc>
                        <a:spcBef>
                          <a:spcPts val="0"/>
                        </a:spcBef>
                        <a:spcAft>
                          <a:spcPts val="0"/>
                        </a:spcAft>
                      </a:pPr>
                      <a:r>
                        <a:rPr lang="en-US" sz="800">
                          <a:effectLst/>
                        </a:rPr>
                        <a:t>0.563044</a:t>
                      </a:r>
                      <a:br>
                        <a:rPr lang="en-US" sz="800">
                          <a:effectLst/>
                        </a:rPr>
                      </a:br>
                      <a:r>
                        <a:rPr lang="en-US" sz="800">
                          <a:effectLst/>
                        </a:rPr>
                        <a:t>Negative</a:t>
                      </a:r>
                      <a:endParaRPr lang="en-US" sz="900">
                        <a:effectLst/>
                      </a:endParaRPr>
                    </a:p>
                    <a:p>
                      <a:pPr marL="0" marR="6350" indent="0" algn="just">
                        <a:lnSpc>
                          <a:spcPct val="200000"/>
                        </a:lnSpc>
                        <a:spcBef>
                          <a:spcPts val="0"/>
                        </a:spcBef>
                        <a:spcAft>
                          <a:spcPts val="0"/>
                        </a:spcAft>
                      </a:pPr>
                      <a:r>
                        <a:rPr lang="en-US" sz="800">
                          <a:effectLst/>
                        </a:rPr>
                        <a:t>Quadratic relationship</a:t>
                      </a:r>
                      <a:endParaRPr lang="en-US" sz="900">
                        <a:effectLst/>
                      </a:endParaRPr>
                    </a:p>
                    <a:p>
                      <a:pPr marL="0" marR="6350" indent="0" algn="just">
                        <a:lnSpc>
                          <a:spcPct val="200000"/>
                        </a:lnSpc>
                        <a:spcBef>
                          <a:spcPts val="0"/>
                        </a:spcBef>
                        <a:spcAft>
                          <a:spcPts val="0"/>
                        </a:spcAft>
                      </a:pPr>
                      <a:r>
                        <a:rPr lang="en-US" sz="800">
                          <a:effectLst/>
                        </a:rPr>
                        <a:t>N Shape</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6350" indent="0" algn="just">
                        <a:lnSpc>
                          <a:spcPct val="200000"/>
                        </a:lnSpc>
                        <a:spcBef>
                          <a:spcPts val="0"/>
                        </a:spcBef>
                        <a:spcAft>
                          <a:spcPts val="0"/>
                        </a:spcAft>
                      </a:pPr>
                      <a:r>
                        <a:rPr lang="en-US" sz="800">
                          <a:effectLst/>
                        </a:rPr>
                        <a:t>0.203278</a:t>
                      </a:r>
                      <a:endParaRPr lang="en-US" sz="900">
                        <a:effectLst/>
                      </a:endParaRPr>
                    </a:p>
                    <a:p>
                      <a:pPr marL="0" marR="6350" indent="0" algn="just">
                        <a:lnSpc>
                          <a:spcPct val="200000"/>
                        </a:lnSpc>
                        <a:spcBef>
                          <a:spcPts val="0"/>
                        </a:spcBef>
                        <a:spcAft>
                          <a:spcPts val="0"/>
                        </a:spcAft>
                      </a:pPr>
                      <a:r>
                        <a:rPr lang="en-US" sz="800">
                          <a:effectLst/>
                        </a:rPr>
                        <a:t>0.108943</a:t>
                      </a:r>
                      <a:endParaRPr lang="en-US" sz="900">
                        <a:effectLst/>
                      </a:endParaRPr>
                    </a:p>
                    <a:p>
                      <a:pPr marL="0" marR="6350" indent="0" algn="just">
                        <a:lnSpc>
                          <a:spcPct val="200000"/>
                        </a:lnSpc>
                        <a:spcBef>
                          <a:spcPts val="0"/>
                        </a:spcBef>
                        <a:spcAft>
                          <a:spcPts val="0"/>
                        </a:spcAft>
                      </a:pPr>
                      <a:r>
                        <a:rPr lang="en-US" sz="800">
                          <a:effectLst/>
                        </a:rPr>
                        <a:t>1.581491</a:t>
                      </a:r>
                      <a:endParaRPr lang="en-US" sz="900">
                        <a:effectLst/>
                      </a:endParaRPr>
                    </a:p>
                    <a:p>
                      <a:pPr marL="0" marR="6350" indent="0" algn="just">
                        <a:lnSpc>
                          <a:spcPct val="200000"/>
                        </a:lnSpc>
                        <a:spcBef>
                          <a:spcPts val="0"/>
                        </a:spcBef>
                        <a:spcAft>
                          <a:spcPts val="0"/>
                        </a:spcAft>
                      </a:pPr>
                      <a:r>
                        <a:rPr lang="en-US" sz="800">
                          <a:effectLst/>
                        </a:rPr>
                        <a:t>870</a:t>
                      </a:r>
                      <a:endParaRPr lang="en-US" sz="900">
                        <a:effectLst/>
                      </a:endParaRPr>
                    </a:p>
                    <a:p>
                      <a:pPr marL="0" marR="6350" indent="0" algn="just">
                        <a:lnSpc>
                          <a:spcPct val="200000"/>
                        </a:lnSpc>
                        <a:spcBef>
                          <a:spcPts val="0"/>
                        </a:spcBef>
                        <a:spcAft>
                          <a:spcPts val="0"/>
                        </a:spcAft>
                      </a:pPr>
                      <a:r>
                        <a:rPr lang="en-US" sz="800">
                          <a:effectLst/>
                        </a:rPr>
                        <a:t>30</a:t>
                      </a:r>
                      <a:endParaRPr lang="en-US" sz="900">
                        <a:effectLst/>
                      </a:endParaRPr>
                    </a:p>
                    <a:p>
                      <a:pPr marL="0" marR="6350" indent="0" algn="just">
                        <a:lnSpc>
                          <a:spcPct val="200000"/>
                        </a:lnSpc>
                        <a:spcBef>
                          <a:spcPts val="0"/>
                        </a:spcBef>
                        <a:spcAft>
                          <a:spcPts val="0"/>
                        </a:spcAft>
                      </a:pPr>
                      <a:r>
                        <a:rPr lang="en-US" sz="800">
                          <a:effectLst/>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0.0108</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0.0000</a:t>
                      </a:r>
                      <a:endParaRPr lang="en-US" sz="900">
                        <a:effectLst/>
                      </a:endParaRPr>
                    </a:p>
                    <a:p>
                      <a:pPr marL="0" marR="0" indent="0" algn="l">
                        <a:lnSpc>
                          <a:spcPct val="200000"/>
                        </a:lnSpc>
                        <a:spcBef>
                          <a:spcPts val="0"/>
                        </a:spcBef>
                        <a:spcAft>
                          <a:spcPts val="0"/>
                        </a:spcAft>
                      </a:pPr>
                      <a:r>
                        <a:rPr lang="en-US" sz="800">
                          <a:effectLst/>
                        </a:rPr>
                        <a:t>0.1526</a:t>
                      </a:r>
                      <a:endParaRPr lang="en-US" sz="900">
                        <a:effectLst/>
                      </a:endParaRPr>
                    </a:p>
                    <a:p>
                      <a:pPr marL="0" marR="0" indent="0" algn="l">
                        <a:lnSpc>
                          <a:spcPct val="200000"/>
                        </a:lnSpc>
                        <a:spcBef>
                          <a:spcPts val="0"/>
                        </a:spcBef>
                        <a:spcAft>
                          <a:spcPts val="0"/>
                        </a:spcAft>
                      </a:pPr>
                      <a:r>
                        <a:rPr lang="en-US" sz="800">
                          <a:effectLst/>
                        </a:rPr>
                        <a:t>0.8204</a:t>
                      </a:r>
                      <a:endParaRPr lang="en-US" sz="900">
                        <a:effectLst/>
                      </a:endParaRPr>
                    </a:p>
                    <a:p>
                      <a:pPr marL="0" marR="0" indent="0" algn="l">
                        <a:lnSpc>
                          <a:spcPct val="200000"/>
                        </a:lnSpc>
                        <a:spcBef>
                          <a:spcPts val="0"/>
                        </a:spcBef>
                        <a:spcAft>
                          <a:spcPts val="0"/>
                        </a:spcAft>
                      </a:pPr>
                      <a:r>
                        <a:rPr lang="en-US" sz="800">
                          <a:effectLst/>
                        </a:rPr>
                        <a:t>0.0109</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700">
                          <a:effectLst/>
                        </a:rPr>
                        <a:t> </a:t>
                      </a:r>
                      <a:endParaRPr lang="en-US" sz="900">
                        <a:effectLst/>
                      </a:endParaRPr>
                    </a:p>
                    <a:p>
                      <a:pPr marL="0" marR="0" indent="0" algn="l">
                        <a:lnSpc>
                          <a:spcPct val="200000"/>
                        </a:lnSpc>
                        <a:spcBef>
                          <a:spcPts val="0"/>
                        </a:spcBef>
                        <a:spcAft>
                          <a:spcPts val="0"/>
                        </a:spcAft>
                      </a:pPr>
                      <a:br>
                        <a:rPr lang="en-US" sz="700">
                          <a:effectLst/>
                        </a:rPr>
                      </a:br>
                      <a:br>
                        <a:rPr lang="en-US" sz="700">
                          <a:effectLst/>
                        </a:rPr>
                      </a:b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a:effectLst/>
                        </a:rPr>
                        <a:t>1.70492</a:t>
                      </a:r>
                      <a:endParaRPr lang="en-US" sz="900">
                        <a:effectLst/>
                      </a:endParaRPr>
                    </a:p>
                    <a:p>
                      <a:pPr marL="0" marR="0" indent="0" algn="l">
                        <a:lnSpc>
                          <a:spcPct val="200000"/>
                        </a:lnSpc>
                        <a:spcBef>
                          <a:spcPts val="0"/>
                        </a:spcBef>
                        <a:spcAft>
                          <a:spcPts val="0"/>
                        </a:spcAft>
                      </a:pPr>
                      <a:r>
                        <a:rPr lang="en-US" sz="800">
                          <a:effectLst/>
                        </a:rPr>
                        <a:t>-0.0626</a:t>
                      </a:r>
                      <a:endParaRPr lang="en-US" sz="900">
                        <a:effectLst/>
                      </a:endParaRPr>
                    </a:p>
                    <a:p>
                      <a:pPr marL="0" marR="0" indent="0" algn="l">
                        <a:lnSpc>
                          <a:spcPct val="200000"/>
                        </a:lnSpc>
                        <a:spcBef>
                          <a:spcPts val="0"/>
                        </a:spcBef>
                        <a:spcAft>
                          <a:spcPts val="0"/>
                        </a:spcAft>
                      </a:pPr>
                      <a:r>
                        <a:rPr lang="en-US" sz="800">
                          <a:effectLst/>
                        </a:rPr>
                        <a:t>-0.058</a:t>
                      </a:r>
                      <a:endParaRPr lang="en-US" sz="900">
                        <a:effectLst/>
                      </a:endParaRPr>
                    </a:p>
                    <a:p>
                      <a:pPr marL="0" marR="0" indent="0" algn="l">
                        <a:lnSpc>
                          <a:spcPct val="200000"/>
                        </a:lnSpc>
                        <a:spcBef>
                          <a:spcPts val="0"/>
                        </a:spcBef>
                        <a:spcAft>
                          <a:spcPts val="0"/>
                        </a:spcAft>
                      </a:pPr>
                      <a:r>
                        <a:rPr lang="en-US" sz="800">
                          <a:effectLst/>
                        </a:rPr>
                        <a:t>-2.577</a:t>
                      </a:r>
                      <a:endParaRPr lang="en-US" sz="900">
                        <a:effectLst/>
                      </a:endParaRPr>
                    </a:p>
                    <a:p>
                      <a:pPr marL="0" marR="0" indent="0" algn="l">
                        <a:lnSpc>
                          <a:spcPct val="200000"/>
                        </a:lnSpc>
                        <a:spcBef>
                          <a:spcPts val="0"/>
                        </a:spcBef>
                        <a:spcAft>
                          <a:spcPts val="0"/>
                        </a:spcAft>
                      </a:pPr>
                      <a:r>
                        <a:rPr lang="en-US" sz="800">
                          <a:effectLst/>
                        </a:rPr>
                        <a:t>0.2635</a:t>
                      </a:r>
                      <a:endParaRPr lang="en-US" sz="900">
                        <a:effectLst/>
                      </a:endParaRPr>
                    </a:p>
                    <a:p>
                      <a:pPr marL="0" marR="0" indent="0" algn="l">
                        <a:lnSpc>
                          <a:spcPct val="200000"/>
                        </a:lnSpc>
                        <a:spcBef>
                          <a:spcPts val="0"/>
                        </a:spcBef>
                        <a:spcAft>
                          <a:spcPts val="0"/>
                        </a:spcAft>
                      </a:pPr>
                      <a:r>
                        <a:rPr lang="en-US" sz="800">
                          <a:effectLst/>
                        </a:rPr>
                        <a:t>0.3271</a:t>
                      </a:r>
                      <a:endParaRPr lang="en-US" sz="900">
                        <a:effectLst/>
                      </a:endParaRPr>
                    </a:p>
                    <a:p>
                      <a:pPr marL="0" marR="0" indent="0" algn="l">
                        <a:lnSpc>
                          <a:spcPct val="200000"/>
                        </a:lnSpc>
                        <a:spcBef>
                          <a:spcPts val="0"/>
                        </a:spcBef>
                        <a:spcAft>
                          <a:spcPts val="0"/>
                        </a:spcAft>
                      </a:pPr>
                      <a:r>
                        <a:rPr lang="en-US" sz="800">
                          <a:effectLst/>
                        </a:rPr>
                        <a:t>No Relationship</a:t>
                      </a:r>
                      <a:endParaRPr lang="en-US" sz="900">
                        <a:effectLst/>
                      </a:endParaRPr>
                    </a:p>
                    <a:p>
                      <a:pPr marL="0" marR="0" indent="0" algn="l">
                        <a:lnSpc>
                          <a:spcPct val="200000"/>
                        </a:lnSpc>
                        <a:spcBef>
                          <a:spcPts val="0"/>
                        </a:spcBef>
                        <a:spcAft>
                          <a:spcPts val="0"/>
                        </a:spcAft>
                      </a:pPr>
                      <a:r>
                        <a:rPr lang="en-US" sz="800">
                          <a:effectLst/>
                        </a:rPr>
                        <a:t>-</a:t>
                      </a:r>
                      <a:endParaRPr lang="en-US" sz="900">
                        <a:effectLst/>
                      </a:endParaRPr>
                    </a:p>
                    <a:p>
                      <a:pPr marL="0" marR="0" indent="0" algn="l">
                        <a:lnSpc>
                          <a:spcPct val="200000"/>
                        </a:lnSpc>
                        <a:spcBef>
                          <a:spcPts val="0"/>
                        </a:spcBef>
                        <a:spcAft>
                          <a:spcPts val="0"/>
                        </a:spcAft>
                      </a:pPr>
                      <a:r>
                        <a:rPr lang="en-US" sz="800">
                          <a:effectLst/>
                        </a:rPr>
                        <a:t> </a:t>
                      </a:r>
                      <a:endParaRPr lang="en-US" sz="900">
                        <a:effectLst/>
                      </a:endParaRPr>
                    </a:p>
                    <a:p>
                      <a:pPr marL="0" marR="0" indent="0" algn="l">
                        <a:lnSpc>
                          <a:spcPct val="200000"/>
                        </a:lnSpc>
                        <a:spcBef>
                          <a:spcPts val="0"/>
                        </a:spcBef>
                        <a:spcAft>
                          <a:spcPts val="0"/>
                        </a:spcAft>
                      </a:pPr>
                      <a:r>
                        <a:rPr lang="en-US" sz="800">
                          <a:effectLst/>
                        </a:rPr>
                        <a:t>0.22312</a:t>
                      </a:r>
                      <a:endParaRPr lang="en-US" sz="900">
                        <a:effectLst/>
                      </a:endParaRPr>
                    </a:p>
                    <a:p>
                      <a:pPr marL="0" marR="0" indent="0" algn="l">
                        <a:lnSpc>
                          <a:spcPct val="200000"/>
                        </a:lnSpc>
                        <a:spcBef>
                          <a:spcPts val="0"/>
                        </a:spcBef>
                        <a:spcAft>
                          <a:spcPts val="0"/>
                        </a:spcAft>
                      </a:pPr>
                      <a:r>
                        <a:rPr lang="en-US" sz="800">
                          <a:effectLst/>
                        </a:rPr>
                        <a:t>0.07810</a:t>
                      </a:r>
                      <a:endParaRPr lang="en-US" sz="900">
                        <a:effectLst/>
                      </a:endParaRPr>
                    </a:p>
                    <a:p>
                      <a:pPr marL="0" marR="0" indent="0" algn="l">
                        <a:lnSpc>
                          <a:spcPct val="200000"/>
                        </a:lnSpc>
                        <a:spcBef>
                          <a:spcPts val="0"/>
                        </a:spcBef>
                        <a:spcAft>
                          <a:spcPts val="0"/>
                        </a:spcAft>
                      </a:pPr>
                      <a:r>
                        <a:rPr lang="en-US" sz="800">
                          <a:effectLst/>
                        </a:rPr>
                        <a:t>1.54120</a:t>
                      </a:r>
                      <a:endParaRPr lang="en-US" sz="900">
                        <a:effectLst/>
                      </a:endParaRPr>
                    </a:p>
                    <a:p>
                      <a:pPr marL="0" marR="0" indent="0" algn="l">
                        <a:lnSpc>
                          <a:spcPct val="200000"/>
                        </a:lnSpc>
                        <a:spcBef>
                          <a:spcPts val="0"/>
                        </a:spcBef>
                        <a:spcAft>
                          <a:spcPts val="0"/>
                        </a:spcAft>
                      </a:pPr>
                      <a:r>
                        <a:rPr lang="en-US" sz="800">
                          <a:effectLst/>
                        </a:rPr>
                        <a:t>90</a:t>
                      </a:r>
                      <a:endParaRPr lang="en-US" sz="900">
                        <a:effectLst/>
                      </a:endParaRPr>
                    </a:p>
                    <a:p>
                      <a:pPr marL="0" marR="0" indent="0" algn="l">
                        <a:lnSpc>
                          <a:spcPct val="200000"/>
                        </a:lnSpc>
                        <a:spcBef>
                          <a:spcPts val="0"/>
                        </a:spcBef>
                        <a:spcAft>
                          <a:spcPts val="0"/>
                        </a:spcAft>
                      </a:pPr>
                      <a:r>
                        <a:rPr lang="en-US" sz="800">
                          <a:effectLst/>
                        </a:rPr>
                        <a:t>30</a:t>
                      </a:r>
                      <a:br>
                        <a:rPr lang="en-US" sz="800">
                          <a:effectLst/>
                        </a:rPr>
                      </a:br>
                      <a:r>
                        <a:rPr lang="en-US" sz="800">
                          <a:effectLst/>
                        </a:rPr>
                        <a:t>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tc>
                  <a:txBody>
                    <a:bodyPr/>
                    <a:lstStyle/>
                    <a:p>
                      <a:pPr marL="0" marR="0" indent="0" algn="l">
                        <a:lnSpc>
                          <a:spcPct val="200000"/>
                        </a:lnSpc>
                        <a:spcBef>
                          <a:spcPts val="0"/>
                        </a:spcBef>
                        <a:spcAft>
                          <a:spcPts val="0"/>
                        </a:spcAft>
                      </a:pPr>
                      <a:r>
                        <a:rPr lang="en-US" sz="800" dirty="0">
                          <a:effectLst/>
                        </a:rPr>
                        <a:t>0.2666</a:t>
                      </a:r>
                      <a:endParaRPr lang="en-US" sz="900" dirty="0">
                        <a:effectLst/>
                      </a:endParaRPr>
                    </a:p>
                    <a:p>
                      <a:pPr marL="0" marR="0" indent="0" algn="l">
                        <a:lnSpc>
                          <a:spcPct val="200000"/>
                        </a:lnSpc>
                        <a:spcBef>
                          <a:spcPts val="0"/>
                        </a:spcBef>
                        <a:spcAft>
                          <a:spcPts val="0"/>
                        </a:spcAft>
                      </a:pPr>
                      <a:r>
                        <a:rPr lang="en-US" sz="800" dirty="0">
                          <a:effectLst/>
                        </a:rPr>
                        <a:t>0.5382</a:t>
                      </a:r>
                      <a:endParaRPr lang="en-US" sz="900" dirty="0">
                        <a:effectLst/>
                      </a:endParaRPr>
                    </a:p>
                    <a:p>
                      <a:pPr marL="0" marR="0" indent="0" algn="l">
                        <a:lnSpc>
                          <a:spcPct val="200000"/>
                        </a:lnSpc>
                        <a:spcBef>
                          <a:spcPts val="0"/>
                        </a:spcBef>
                        <a:spcAft>
                          <a:spcPts val="0"/>
                        </a:spcAft>
                      </a:pPr>
                      <a:r>
                        <a:rPr lang="en-US" sz="800" dirty="0">
                          <a:effectLst/>
                        </a:rPr>
                        <a:t>0.7119</a:t>
                      </a:r>
                      <a:endParaRPr lang="en-US" sz="900" dirty="0">
                        <a:effectLst/>
                      </a:endParaRPr>
                    </a:p>
                    <a:p>
                      <a:pPr marL="0" marR="0" indent="0" algn="l">
                        <a:lnSpc>
                          <a:spcPct val="200000"/>
                        </a:lnSpc>
                        <a:spcBef>
                          <a:spcPts val="0"/>
                        </a:spcBef>
                        <a:spcAft>
                          <a:spcPts val="0"/>
                        </a:spcAft>
                      </a:pPr>
                      <a:r>
                        <a:rPr lang="en-US" sz="800" dirty="0">
                          <a:effectLst/>
                        </a:rPr>
                        <a:t>0.091*</a:t>
                      </a:r>
                      <a:endParaRPr lang="en-US" sz="900" dirty="0">
                        <a:effectLst/>
                      </a:endParaRPr>
                    </a:p>
                    <a:p>
                      <a:pPr marL="0" marR="0" indent="0" algn="l">
                        <a:lnSpc>
                          <a:spcPct val="200000"/>
                        </a:lnSpc>
                        <a:spcBef>
                          <a:spcPts val="0"/>
                        </a:spcBef>
                        <a:spcAft>
                          <a:spcPts val="0"/>
                        </a:spcAft>
                      </a:pPr>
                      <a:r>
                        <a:rPr lang="en-US" sz="800" dirty="0">
                          <a:effectLst/>
                        </a:rPr>
                        <a:t>0.7265</a:t>
                      </a:r>
                      <a:endParaRPr lang="en-US" sz="900" dirty="0">
                        <a:effectLst/>
                      </a:endParaRPr>
                    </a:p>
                    <a:p>
                      <a:pPr marL="0" marR="0" indent="0" algn="l">
                        <a:lnSpc>
                          <a:spcPct val="200000"/>
                        </a:lnSpc>
                        <a:spcBef>
                          <a:spcPts val="0"/>
                        </a:spcBef>
                        <a:spcAft>
                          <a:spcPts val="0"/>
                        </a:spcAft>
                      </a:pPr>
                      <a:r>
                        <a:rPr lang="en-US" sz="800" dirty="0">
                          <a:effectLst/>
                        </a:rPr>
                        <a:t>0.8275</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670" marR="54670" marT="0" marB="0"/>
                </a:tc>
                <a:extLst>
                  <a:ext uri="{0D108BD9-81ED-4DB2-BD59-A6C34878D82A}">
                    <a16:rowId xmlns:a16="http://schemas.microsoft.com/office/drawing/2014/main" val="1448885642"/>
                  </a:ext>
                </a:extLst>
              </a:tr>
            </a:tbl>
          </a:graphicData>
        </a:graphic>
      </p:graphicFrame>
    </p:spTree>
    <p:extLst>
      <p:ext uri="{BB962C8B-B14F-4D97-AF65-F5344CB8AC3E}">
        <p14:creationId xmlns:p14="http://schemas.microsoft.com/office/powerpoint/2010/main" val="1888027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00B050"/>
                </a:solidFill>
              </a:rPr>
              <a:t>Results and Discussions</a:t>
            </a:r>
            <a:endParaRPr lang="en-US" dirty="0"/>
          </a:p>
        </p:txBody>
      </p:sp>
      <p:sp>
        <p:nvSpPr>
          <p:cNvPr id="5" name="Rectangle 4"/>
          <p:cNvSpPr/>
          <p:nvPr/>
        </p:nvSpPr>
        <p:spPr>
          <a:xfrm>
            <a:off x="152400" y="1295400"/>
            <a:ext cx="5109091" cy="369332"/>
          </a:xfrm>
          <a:prstGeom prst="rect">
            <a:avLst/>
          </a:prstGeom>
        </p:spPr>
        <p:txBody>
          <a:bodyPr wrap="none">
            <a:spAutoFit/>
          </a:bodyPr>
          <a:lstStyle/>
          <a:p>
            <a:r>
              <a:rPr lang="en-US" b="1" dirty="0">
                <a:solidFill>
                  <a:srgbClr val="FF0000"/>
                </a:solidFill>
              </a:rPr>
              <a:t>Test for Causality: Granger Causality Test</a:t>
            </a:r>
            <a:endParaRPr lang="en-US" dirty="0">
              <a:solidFill>
                <a:srgbClr val="FF0000"/>
              </a:solidFill>
            </a:endParaRPr>
          </a:p>
        </p:txBody>
      </p:sp>
      <p:pic>
        <p:nvPicPr>
          <p:cNvPr id="7" name="Picture 6"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graphicFrame>
        <p:nvGraphicFramePr>
          <p:cNvPr id="8" name="Content Placeholder 7">
            <a:extLst>
              <a:ext uri="{FF2B5EF4-FFF2-40B4-BE49-F238E27FC236}">
                <a16:creationId xmlns:a16="http://schemas.microsoft.com/office/drawing/2014/main" id="{CCFA446C-532E-4AC5-BAC9-BD17FD11A0F1}"/>
              </a:ext>
            </a:extLst>
          </p:cNvPr>
          <p:cNvGraphicFramePr>
            <a:graphicFrameLocks noGrp="1"/>
          </p:cNvGraphicFramePr>
          <p:nvPr>
            <p:ph sz="quarter" idx="1"/>
            <p:extLst>
              <p:ext uri="{D42A27DB-BD31-4B8C-83A1-F6EECF244321}">
                <p14:modId xmlns:p14="http://schemas.microsoft.com/office/powerpoint/2010/main" val="1727597437"/>
              </p:ext>
            </p:extLst>
          </p:nvPr>
        </p:nvGraphicFramePr>
        <p:xfrm>
          <a:off x="13855" y="1664732"/>
          <a:ext cx="8977745" cy="5040861"/>
        </p:xfrm>
        <a:graphic>
          <a:graphicData uri="http://schemas.openxmlformats.org/drawingml/2006/table">
            <a:tbl>
              <a:tblPr firstRow="1" firstCol="1" bandRow="1">
                <a:tableStyleId>{5C22544A-7EE6-4342-B048-85BDC9FD1C3A}</a:tableStyleId>
              </a:tblPr>
              <a:tblGrid>
                <a:gridCol w="1824279">
                  <a:extLst>
                    <a:ext uri="{9D8B030D-6E8A-4147-A177-3AD203B41FA5}">
                      <a16:colId xmlns:a16="http://schemas.microsoft.com/office/drawing/2014/main" val="3298046649"/>
                    </a:ext>
                  </a:extLst>
                </a:gridCol>
                <a:gridCol w="1070148">
                  <a:extLst>
                    <a:ext uri="{9D8B030D-6E8A-4147-A177-3AD203B41FA5}">
                      <a16:colId xmlns:a16="http://schemas.microsoft.com/office/drawing/2014/main" val="2892164971"/>
                    </a:ext>
                  </a:extLst>
                </a:gridCol>
                <a:gridCol w="1149151">
                  <a:extLst>
                    <a:ext uri="{9D8B030D-6E8A-4147-A177-3AD203B41FA5}">
                      <a16:colId xmlns:a16="http://schemas.microsoft.com/office/drawing/2014/main" val="2313178026"/>
                    </a:ext>
                  </a:extLst>
                </a:gridCol>
                <a:gridCol w="987552">
                  <a:extLst>
                    <a:ext uri="{9D8B030D-6E8A-4147-A177-3AD203B41FA5}">
                      <a16:colId xmlns:a16="http://schemas.microsoft.com/office/drawing/2014/main" val="332216689"/>
                    </a:ext>
                  </a:extLst>
                </a:gridCol>
                <a:gridCol w="2264187">
                  <a:extLst>
                    <a:ext uri="{9D8B030D-6E8A-4147-A177-3AD203B41FA5}">
                      <a16:colId xmlns:a16="http://schemas.microsoft.com/office/drawing/2014/main" val="2708578239"/>
                    </a:ext>
                  </a:extLst>
                </a:gridCol>
                <a:gridCol w="1682428">
                  <a:extLst>
                    <a:ext uri="{9D8B030D-6E8A-4147-A177-3AD203B41FA5}">
                      <a16:colId xmlns:a16="http://schemas.microsoft.com/office/drawing/2014/main" val="3562234434"/>
                    </a:ext>
                  </a:extLst>
                </a:gridCol>
              </a:tblGrid>
              <a:tr h="108381">
                <a:tc>
                  <a:txBody>
                    <a:bodyPr/>
                    <a:lstStyle/>
                    <a:p>
                      <a:pPr marL="0" marR="0" indent="0" algn="l">
                        <a:lnSpc>
                          <a:spcPct val="200000"/>
                        </a:lnSpc>
                        <a:spcBef>
                          <a:spcPts val="0"/>
                        </a:spcBef>
                        <a:spcAft>
                          <a:spcPts val="0"/>
                        </a:spcAft>
                      </a:pPr>
                      <a:r>
                        <a:rPr lang="en-US" sz="400">
                          <a:effectLst/>
                        </a:rPr>
                        <a:t>Null Hypothesis</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W-Statistic</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Z-Statistic</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P-Value</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Decision</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Conclusion </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42814647"/>
                  </a:ext>
                </a:extLst>
              </a:tr>
              <a:tr h="234880">
                <a:tc>
                  <a:txBody>
                    <a:bodyPr/>
                    <a:lstStyle/>
                    <a:p>
                      <a:pPr marL="0" marR="0" indent="0" algn="just">
                        <a:lnSpc>
                          <a:spcPct val="200000"/>
                        </a:lnSpc>
                        <a:spcBef>
                          <a:spcPts val="0"/>
                        </a:spcBef>
                        <a:spcAft>
                          <a:spcPts val="0"/>
                        </a:spcAft>
                      </a:pPr>
                      <a:r>
                        <a:rPr lang="en-US" sz="400">
                          <a:effectLst/>
                        </a:rPr>
                        <a:t>InAQI ≠&gt; InFDI¹</a:t>
                      </a:r>
                    </a:p>
                    <a:p>
                      <a:pPr marL="0" marR="0" indent="0" algn="just">
                        <a:lnSpc>
                          <a:spcPct val="200000"/>
                        </a:lnSpc>
                        <a:spcBef>
                          <a:spcPts val="0"/>
                        </a:spcBef>
                        <a:spcAft>
                          <a:spcPts val="0"/>
                        </a:spcAft>
                      </a:pPr>
                      <a:r>
                        <a:rPr lang="en-US" sz="400">
                          <a:effectLst/>
                        </a:rPr>
                        <a:t>InFDI¹ ≠&gt; InAQI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1.62356</a:t>
                      </a:r>
                    </a:p>
                    <a:p>
                      <a:pPr marL="0" marR="0" indent="0" algn="l">
                        <a:lnSpc>
                          <a:spcPct val="200000"/>
                        </a:lnSpc>
                        <a:spcBef>
                          <a:spcPts val="0"/>
                        </a:spcBef>
                        <a:spcAft>
                          <a:spcPts val="0"/>
                        </a:spcAft>
                      </a:pPr>
                      <a:r>
                        <a:rPr lang="en-US" sz="400">
                          <a:effectLst/>
                        </a:rPr>
                        <a:t>1.88140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1.40531</a:t>
                      </a:r>
                    </a:p>
                    <a:p>
                      <a:pPr marL="0" marR="0" indent="0" algn="l">
                        <a:lnSpc>
                          <a:spcPct val="200000"/>
                        </a:lnSpc>
                        <a:spcBef>
                          <a:spcPts val="0"/>
                        </a:spcBef>
                        <a:spcAft>
                          <a:spcPts val="0"/>
                        </a:spcAft>
                      </a:pPr>
                      <a:r>
                        <a:rPr lang="en-US" sz="400">
                          <a:effectLst/>
                        </a:rPr>
                        <a:t>2.02239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0.1599</a:t>
                      </a:r>
                    </a:p>
                    <a:p>
                      <a:pPr marL="0" marR="0" indent="0" algn="l">
                        <a:lnSpc>
                          <a:spcPct val="200000"/>
                        </a:lnSpc>
                        <a:spcBef>
                          <a:spcPts val="0"/>
                        </a:spcBef>
                        <a:spcAft>
                          <a:spcPts val="0"/>
                        </a:spcAft>
                      </a:pPr>
                      <a:r>
                        <a:rPr lang="en-US" sz="400">
                          <a:effectLst/>
                        </a:rPr>
                        <a:t>0.0431</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InAQI ≠ InFDI¹</a:t>
                      </a:r>
                    </a:p>
                    <a:p>
                      <a:pPr marL="0" marR="0" indent="0" algn="l">
                        <a:lnSpc>
                          <a:spcPct val="200000"/>
                        </a:lnSpc>
                        <a:spcBef>
                          <a:spcPts val="0"/>
                        </a:spcBef>
                        <a:spcAft>
                          <a:spcPts val="0"/>
                        </a:spcAft>
                      </a:pPr>
                      <a:r>
                        <a:rPr lang="en-US" sz="400">
                          <a:effectLst/>
                        </a:rPr>
                        <a:t>InFDI¹→InAQI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3115146720"/>
                  </a:ext>
                </a:extLst>
              </a:tr>
              <a:tr h="234880">
                <a:tc>
                  <a:txBody>
                    <a:bodyPr/>
                    <a:lstStyle/>
                    <a:p>
                      <a:pPr marL="0" marR="0" indent="0" algn="just">
                        <a:lnSpc>
                          <a:spcPct val="200000"/>
                        </a:lnSpc>
                        <a:spcBef>
                          <a:spcPts val="0"/>
                        </a:spcBef>
                        <a:spcAft>
                          <a:spcPts val="0"/>
                        </a:spcAft>
                      </a:pPr>
                      <a:r>
                        <a:rPr lang="en-US" sz="400">
                          <a:effectLst/>
                        </a:rPr>
                        <a:t>InFDI² ≠&gt; InFDI¹</a:t>
                      </a:r>
                    </a:p>
                    <a:p>
                      <a:pPr marL="0" marR="0" indent="0" algn="just">
                        <a:lnSpc>
                          <a:spcPct val="200000"/>
                        </a:lnSpc>
                        <a:spcBef>
                          <a:spcPts val="0"/>
                        </a:spcBef>
                        <a:spcAft>
                          <a:spcPts val="0"/>
                        </a:spcAft>
                      </a:pPr>
                      <a:r>
                        <a:rPr lang="en-US" sz="400">
                          <a:effectLst/>
                        </a:rPr>
                        <a:t>InFDI¹ ≠&gt; InFDI²</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3.77754</a:t>
                      </a:r>
                    </a:p>
                    <a:p>
                      <a:pPr marL="0" marR="0" indent="0" algn="l">
                        <a:lnSpc>
                          <a:spcPct val="200000"/>
                        </a:lnSpc>
                        <a:spcBef>
                          <a:spcPts val="0"/>
                        </a:spcBef>
                        <a:spcAft>
                          <a:spcPts val="0"/>
                        </a:spcAft>
                      </a:pPr>
                      <a:r>
                        <a:rPr lang="en-US" sz="400">
                          <a:effectLst/>
                        </a:rPr>
                        <a:t>4.50171</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6.56031</a:t>
                      </a:r>
                    </a:p>
                    <a:p>
                      <a:pPr marL="0" marR="0" indent="0" algn="l">
                        <a:lnSpc>
                          <a:spcPct val="200000"/>
                        </a:lnSpc>
                        <a:spcBef>
                          <a:spcPts val="0"/>
                        </a:spcBef>
                        <a:spcAft>
                          <a:spcPts val="0"/>
                        </a:spcAft>
                      </a:pPr>
                      <a:r>
                        <a:rPr lang="en-US" sz="400">
                          <a:effectLst/>
                        </a:rPr>
                        <a:t>8.29346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InFDI² ↔ InFDI¹</a:t>
                      </a:r>
                    </a:p>
                    <a:p>
                      <a:pPr marL="0" marR="0" indent="0" algn="l">
                        <a:lnSpc>
                          <a:spcPct val="200000"/>
                        </a:lnSpc>
                        <a:spcBef>
                          <a:spcPts val="0"/>
                        </a:spcBef>
                        <a:spcAft>
                          <a:spcPts val="0"/>
                        </a:spcAft>
                      </a:pPr>
                      <a:r>
                        <a:rPr lang="en-US" sz="400">
                          <a:effectLst/>
                        </a:rPr>
                        <a:t>InFDI¹ ↔ InFDI²</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Bi-directional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3326821078"/>
                  </a:ext>
                </a:extLst>
              </a:tr>
              <a:tr h="234880">
                <a:tc>
                  <a:txBody>
                    <a:bodyPr/>
                    <a:lstStyle/>
                    <a:p>
                      <a:pPr marL="0" marR="0" indent="0" algn="just">
                        <a:lnSpc>
                          <a:spcPct val="200000"/>
                        </a:lnSpc>
                        <a:spcBef>
                          <a:spcPts val="0"/>
                        </a:spcBef>
                        <a:spcAft>
                          <a:spcPts val="0"/>
                        </a:spcAft>
                      </a:pPr>
                      <a:r>
                        <a:rPr lang="en-US" sz="400">
                          <a:effectLst/>
                        </a:rPr>
                        <a:t>InFDI³ ≠&gt; InFDI¹</a:t>
                      </a:r>
                    </a:p>
                    <a:p>
                      <a:pPr marL="0" marR="0" indent="0" algn="just">
                        <a:lnSpc>
                          <a:spcPct val="200000"/>
                        </a:lnSpc>
                        <a:spcBef>
                          <a:spcPts val="0"/>
                        </a:spcBef>
                        <a:spcAft>
                          <a:spcPts val="0"/>
                        </a:spcAft>
                      </a:pPr>
                      <a:r>
                        <a:rPr lang="en-US" sz="400">
                          <a:effectLst/>
                        </a:rPr>
                        <a:t>InFDI¹ ≠&gt;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4.04947</a:t>
                      </a:r>
                    </a:p>
                    <a:p>
                      <a:pPr marL="0" marR="0" indent="0" algn="l">
                        <a:lnSpc>
                          <a:spcPct val="200000"/>
                        </a:lnSpc>
                        <a:spcBef>
                          <a:spcPts val="0"/>
                        </a:spcBef>
                        <a:spcAft>
                          <a:spcPts val="0"/>
                        </a:spcAft>
                      </a:pPr>
                      <a:r>
                        <a:rPr lang="en-US" sz="400">
                          <a:effectLst/>
                        </a:rPr>
                        <a:t>5.15008</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7.21113</a:t>
                      </a:r>
                    </a:p>
                    <a:p>
                      <a:pPr marL="0" marR="0" indent="0" algn="l">
                        <a:lnSpc>
                          <a:spcPct val="200000"/>
                        </a:lnSpc>
                        <a:spcBef>
                          <a:spcPts val="0"/>
                        </a:spcBef>
                        <a:spcAft>
                          <a:spcPts val="0"/>
                        </a:spcAft>
                      </a:pPr>
                      <a:r>
                        <a:rPr lang="en-US" sz="400">
                          <a:effectLst/>
                        </a:rPr>
                        <a:t>9.84515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InFDI³ ↔ InFDI¹</a:t>
                      </a:r>
                    </a:p>
                    <a:p>
                      <a:pPr marL="0" marR="0" indent="0" algn="l">
                        <a:lnSpc>
                          <a:spcPct val="200000"/>
                        </a:lnSpc>
                        <a:spcBef>
                          <a:spcPts val="0"/>
                        </a:spcBef>
                        <a:spcAft>
                          <a:spcPts val="0"/>
                        </a:spcAft>
                      </a:pPr>
                      <a:r>
                        <a:rPr lang="en-US" sz="400">
                          <a:effectLst/>
                        </a:rPr>
                        <a:t>InFDI¹ ↔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Bi-directional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407462743"/>
                  </a:ext>
                </a:extLst>
              </a:tr>
              <a:tr h="234880">
                <a:tc>
                  <a:txBody>
                    <a:bodyPr/>
                    <a:lstStyle/>
                    <a:p>
                      <a:pPr marL="0" marR="0" indent="0" algn="just">
                        <a:lnSpc>
                          <a:spcPct val="200000"/>
                        </a:lnSpc>
                        <a:spcBef>
                          <a:spcPts val="0"/>
                        </a:spcBef>
                        <a:spcAft>
                          <a:spcPts val="0"/>
                        </a:spcAft>
                      </a:pPr>
                      <a:r>
                        <a:rPr lang="en-US" sz="400">
                          <a:effectLst/>
                        </a:rPr>
                        <a:t>InLI ≠&gt; InFDI¹</a:t>
                      </a:r>
                    </a:p>
                    <a:p>
                      <a:pPr marL="0" marR="0" indent="0" algn="just">
                        <a:lnSpc>
                          <a:spcPct val="200000"/>
                        </a:lnSpc>
                        <a:spcBef>
                          <a:spcPts val="0"/>
                        </a:spcBef>
                        <a:spcAft>
                          <a:spcPts val="0"/>
                        </a:spcAft>
                      </a:pPr>
                      <a:r>
                        <a:rPr lang="en-US" sz="400">
                          <a:effectLst/>
                        </a:rPr>
                        <a:t>InFDI¹ ≠&gt;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7.37521</a:t>
                      </a:r>
                    </a:p>
                    <a:p>
                      <a:pPr marL="0" marR="0" indent="0" algn="l">
                        <a:lnSpc>
                          <a:spcPct val="200000"/>
                        </a:lnSpc>
                        <a:spcBef>
                          <a:spcPts val="0"/>
                        </a:spcBef>
                        <a:spcAft>
                          <a:spcPts val="0"/>
                        </a:spcAft>
                      </a:pPr>
                      <a:r>
                        <a:rPr lang="en-US" sz="400">
                          <a:effectLst/>
                        </a:rPr>
                        <a:t>0.54496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15.1704</a:t>
                      </a:r>
                    </a:p>
                    <a:p>
                      <a:pPr marL="0" marR="0" indent="0" algn="l">
                        <a:lnSpc>
                          <a:spcPct val="200000"/>
                        </a:lnSpc>
                        <a:spcBef>
                          <a:spcPts val="0"/>
                        </a:spcBef>
                        <a:spcAft>
                          <a:spcPts val="0"/>
                        </a:spcAft>
                      </a:pPr>
                      <a:r>
                        <a:rPr lang="en-US" sz="400">
                          <a:effectLst/>
                        </a:rPr>
                        <a:t>-1.17606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0.2396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InLI → InFDI¹</a:t>
                      </a:r>
                    </a:p>
                    <a:p>
                      <a:pPr marL="0" marR="0" indent="0" algn="l">
                        <a:lnSpc>
                          <a:spcPct val="200000"/>
                        </a:lnSpc>
                        <a:spcBef>
                          <a:spcPts val="0"/>
                        </a:spcBef>
                        <a:spcAft>
                          <a:spcPts val="0"/>
                        </a:spcAft>
                      </a:pPr>
                      <a:r>
                        <a:rPr lang="en-US" sz="400">
                          <a:effectLst/>
                        </a:rPr>
                        <a:t>InFDI¹ ≠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3716392988"/>
                  </a:ext>
                </a:extLst>
              </a:tr>
              <a:tr h="234880">
                <a:tc>
                  <a:txBody>
                    <a:bodyPr/>
                    <a:lstStyle/>
                    <a:p>
                      <a:pPr marL="0" marR="0" indent="0" algn="just">
                        <a:lnSpc>
                          <a:spcPct val="200000"/>
                        </a:lnSpc>
                        <a:spcBef>
                          <a:spcPts val="0"/>
                        </a:spcBef>
                        <a:spcAft>
                          <a:spcPts val="0"/>
                        </a:spcAft>
                      </a:pPr>
                      <a:r>
                        <a:rPr lang="en-US" sz="400">
                          <a:effectLst/>
                        </a:rPr>
                        <a:t>InRQ ≠&gt; InFDI¹</a:t>
                      </a:r>
                    </a:p>
                    <a:p>
                      <a:pPr marL="0" marR="0" indent="0" algn="just">
                        <a:lnSpc>
                          <a:spcPct val="200000"/>
                        </a:lnSpc>
                        <a:spcBef>
                          <a:spcPts val="0"/>
                        </a:spcBef>
                        <a:spcAft>
                          <a:spcPts val="0"/>
                        </a:spcAft>
                      </a:pPr>
                      <a:r>
                        <a:rPr lang="en-US" sz="400">
                          <a:effectLst/>
                        </a:rPr>
                        <a:t>InFDI¹ ≠&gt;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0.72612</a:t>
                      </a:r>
                    </a:p>
                    <a:p>
                      <a:pPr marL="0" marR="0" indent="0" algn="l">
                        <a:lnSpc>
                          <a:spcPct val="200000"/>
                        </a:lnSpc>
                        <a:spcBef>
                          <a:spcPts val="0"/>
                        </a:spcBef>
                        <a:spcAft>
                          <a:spcPts val="0"/>
                        </a:spcAft>
                      </a:pPr>
                      <a:r>
                        <a:rPr lang="en-US" sz="400">
                          <a:effectLst/>
                        </a:rPr>
                        <a:t>5.71939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-0.74249</a:t>
                      </a:r>
                    </a:p>
                    <a:p>
                      <a:pPr marL="0" marR="0" indent="0" algn="l">
                        <a:lnSpc>
                          <a:spcPct val="200000"/>
                        </a:lnSpc>
                        <a:spcBef>
                          <a:spcPts val="0"/>
                        </a:spcBef>
                        <a:spcAft>
                          <a:spcPts val="0"/>
                        </a:spcAft>
                      </a:pPr>
                      <a:r>
                        <a:rPr lang="en-US" sz="400">
                          <a:effectLst/>
                        </a:rPr>
                        <a:t>11.2077</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0.4578</a:t>
                      </a:r>
                    </a:p>
                    <a:p>
                      <a:pPr marL="0" marR="0" indent="0" algn="l">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InRQ ≠ InFDI¹</a:t>
                      </a:r>
                    </a:p>
                    <a:p>
                      <a:pPr marL="0" marR="0" indent="0" algn="just">
                        <a:lnSpc>
                          <a:spcPct val="200000"/>
                        </a:lnSpc>
                        <a:spcBef>
                          <a:spcPts val="0"/>
                        </a:spcBef>
                        <a:spcAft>
                          <a:spcPts val="0"/>
                        </a:spcAft>
                      </a:pPr>
                      <a:r>
                        <a:rPr lang="en-US" sz="400">
                          <a:effectLst/>
                        </a:rPr>
                        <a:t>InFDI¹ →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265136277"/>
                  </a:ext>
                </a:extLst>
              </a:tr>
              <a:tr h="234880">
                <a:tc>
                  <a:txBody>
                    <a:bodyPr/>
                    <a:lstStyle/>
                    <a:p>
                      <a:pPr marL="0" marR="0" indent="0" algn="just">
                        <a:lnSpc>
                          <a:spcPct val="200000"/>
                        </a:lnSpc>
                        <a:spcBef>
                          <a:spcPts val="0"/>
                        </a:spcBef>
                        <a:spcAft>
                          <a:spcPts val="0"/>
                        </a:spcAft>
                      </a:pPr>
                      <a:r>
                        <a:rPr lang="en-US" sz="400">
                          <a:effectLst/>
                        </a:rPr>
                        <a:t>InTO ≠&gt; InFDI¹</a:t>
                      </a:r>
                    </a:p>
                    <a:p>
                      <a:pPr marL="0" marR="0" indent="0" algn="just">
                        <a:lnSpc>
                          <a:spcPct val="200000"/>
                        </a:lnSpc>
                        <a:spcBef>
                          <a:spcPts val="0"/>
                        </a:spcBef>
                        <a:spcAft>
                          <a:spcPts val="0"/>
                        </a:spcAft>
                      </a:pPr>
                      <a:r>
                        <a:rPr lang="en-US" sz="400">
                          <a:effectLst/>
                        </a:rPr>
                        <a:t>InFDI¹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3.59531</a:t>
                      </a:r>
                    </a:p>
                    <a:p>
                      <a:pPr marL="0" marR="0" indent="0" algn="l">
                        <a:lnSpc>
                          <a:spcPct val="200000"/>
                        </a:lnSpc>
                        <a:spcBef>
                          <a:spcPts val="0"/>
                        </a:spcBef>
                        <a:spcAft>
                          <a:spcPts val="0"/>
                        </a:spcAft>
                      </a:pPr>
                      <a:r>
                        <a:rPr lang="en-US" sz="400">
                          <a:effectLst/>
                        </a:rPr>
                        <a:t>1.48510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6.12420</a:t>
                      </a:r>
                    </a:p>
                    <a:p>
                      <a:pPr marL="0" marR="0" indent="0" algn="l">
                        <a:lnSpc>
                          <a:spcPct val="200000"/>
                        </a:lnSpc>
                        <a:spcBef>
                          <a:spcPts val="0"/>
                        </a:spcBef>
                        <a:spcAft>
                          <a:spcPts val="0"/>
                        </a:spcAft>
                      </a:pPr>
                      <a:r>
                        <a:rPr lang="en-US" sz="400">
                          <a:effectLst/>
                        </a:rPr>
                        <a:t>1.07394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0.2828</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 InFDI¹</a:t>
                      </a:r>
                    </a:p>
                    <a:p>
                      <a:pPr marL="0" marR="0" indent="0" algn="just">
                        <a:lnSpc>
                          <a:spcPct val="200000"/>
                        </a:lnSpc>
                        <a:spcBef>
                          <a:spcPts val="0"/>
                        </a:spcBef>
                        <a:spcAft>
                          <a:spcPts val="0"/>
                        </a:spcAft>
                      </a:pPr>
                      <a:r>
                        <a:rPr lang="en-US" sz="400">
                          <a:effectLst/>
                        </a:rPr>
                        <a:t>InFDI¹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486560076"/>
                  </a:ext>
                </a:extLst>
              </a:tr>
              <a:tr h="234880">
                <a:tc>
                  <a:txBody>
                    <a:bodyPr/>
                    <a:lstStyle/>
                    <a:p>
                      <a:pPr marL="0" marR="0" indent="0" algn="just">
                        <a:lnSpc>
                          <a:spcPct val="200000"/>
                        </a:lnSpc>
                        <a:spcBef>
                          <a:spcPts val="0"/>
                        </a:spcBef>
                        <a:spcAft>
                          <a:spcPts val="0"/>
                        </a:spcAft>
                      </a:pPr>
                      <a:r>
                        <a:rPr lang="en-US" sz="400">
                          <a:effectLst/>
                        </a:rPr>
                        <a:t>InFDI² ≠&gt; InAQI</a:t>
                      </a:r>
                    </a:p>
                    <a:p>
                      <a:pPr marL="0" marR="0" indent="0" algn="just">
                        <a:lnSpc>
                          <a:spcPct val="200000"/>
                        </a:lnSpc>
                        <a:spcBef>
                          <a:spcPts val="0"/>
                        </a:spcBef>
                        <a:spcAft>
                          <a:spcPts val="0"/>
                        </a:spcAft>
                      </a:pPr>
                      <a:r>
                        <a:rPr lang="en-US" sz="400">
                          <a:effectLst/>
                        </a:rPr>
                        <a:t>InAQI ≠&gt; InFDI²</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1.63659</a:t>
                      </a:r>
                    </a:p>
                    <a:p>
                      <a:pPr marL="0" marR="0" indent="0" algn="l">
                        <a:lnSpc>
                          <a:spcPct val="200000"/>
                        </a:lnSpc>
                        <a:spcBef>
                          <a:spcPts val="0"/>
                        </a:spcBef>
                        <a:spcAft>
                          <a:spcPts val="0"/>
                        </a:spcAft>
                      </a:pPr>
                      <a:r>
                        <a:rPr lang="en-US" sz="400">
                          <a:effectLst/>
                        </a:rPr>
                        <a:t>2.13185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1.43650</a:t>
                      </a:r>
                    </a:p>
                    <a:p>
                      <a:pPr marL="0" marR="0" indent="0" algn="l">
                        <a:lnSpc>
                          <a:spcPct val="200000"/>
                        </a:lnSpc>
                        <a:spcBef>
                          <a:spcPts val="0"/>
                        </a:spcBef>
                        <a:spcAft>
                          <a:spcPts val="0"/>
                        </a:spcAft>
                      </a:pPr>
                      <a:r>
                        <a:rPr lang="en-US" sz="400">
                          <a:effectLst/>
                        </a:rPr>
                        <a:t>2.62178</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0.1509</a:t>
                      </a:r>
                    </a:p>
                    <a:p>
                      <a:pPr marL="0" marR="0" indent="0" algn="l">
                        <a:lnSpc>
                          <a:spcPct val="200000"/>
                        </a:lnSpc>
                        <a:spcBef>
                          <a:spcPts val="0"/>
                        </a:spcBef>
                        <a:spcAft>
                          <a:spcPts val="0"/>
                        </a:spcAft>
                      </a:pPr>
                      <a:r>
                        <a:rPr lang="en-US" sz="400">
                          <a:effectLst/>
                        </a:rPr>
                        <a:t>0.0087</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InFDI² ≠ InAQI</a:t>
                      </a:r>
                    </a:p>
                    <a:p>
                      <a:pPr marL="0" marR="0" indent="0" algn="just">
                        <a:lnSpc>
                          <a:spcPct val="200000"/>
                        </a:lnSpc>
                        <a:spcBef>
                          <a:spcPts val="0"/>
                        </a:spcBef>
                        <a:spcAft>
                          <a:spcPts val="0"/>
                        </a:spcAft>
                      </a:pPr>
                      <a:r>
                        <a:rPr lang="en-US" sz="400">
                          <a:effectLst/>
                        </a:rPr>
                        <a:t>InAQI → InFDI²</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14974180"/>
                  </a:ext>
                </a:extLst>
              </a:tr>
              <a:tr h="234880">
                <a:tc>
                  <a:txBody>
                    <a:bodyPr/>
                    <a:lstStyle/>
                    <a:p>
                      <a:pPr marL="0" marR="0" indent="0" algn="just">
                        <a:lnSpc>
                          <a:spcPct val="200000"/>
                        </a:lnSpc>
                        <a:spcBef>
                          <a:spcPts val="0"/>
                        </a:spcBef>
                        <a:spcAft>
                          <a:spcPts val="0"/>
                        </a:spcAft>
                      </a:pPr>
                      <a:r>
                        <a:rPr lang="en-US" sz="400">
                          <a:effectLst/>
                        </a:rPr>
                        <a:t>InFDI³ ≠&gt; InAQI</a:t>
                      </a:r>
                    </a:p>
                    <a:p>
                      <a:pPr marL="0" marR="0" indent="0" algn="just">
                        <a:lnSpc>
                          <a:spcPct val="200000"/>
                        </a:lnSpc>
                        <a:spcBef>
                          <a:spcPts val="0"/>
                        </a:spcBef>
                        <a:spcAft>
                          <a:spcPts val="0"/>
                        </a:spcAft>
                      </a:pPr>
                      <a:r>
                        <a:rPr lang="en-US" sz="400">
                          <a:effectLst/>
                        </a:rPr>
                        <a:t>InAQI ≠&gt;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1.50028</a:t>
                      </a:r>
                    </a:p>
                    <a:p>
                      <a:pPr marL="0" marR="0" indent="0" algn="l">
                        <a:lnSpc>
                          <a:spcPct val="200000"/>
                        </a:lnSpc>
                        <a:spcBef>
                          <a:spcPts val="0"/>
                        </a:spcBef>
                        <a:spcAft>
                          <a:spcPts val="0"/>
                        </a:spcAft>
                      </a:pPr>
                      <a:r>
                        <a:rPr lang="en-US" sz="400">
                          <a:effectLst/>
                        </a:rPr>
                        <a:t>2.61676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1.11028</a:t>
                      </a:r>
                    </a:p>
                    <a:p>
                      <a:pPr marL="0" marR="0" indent="0" algn="l">
                        <a:lnSpc>
                          <a:spcPct val="200000"/>
                        </a:lnSpc>
                        <a:spcBef>
                          <a:spcPts val="0"/>
                        </a:spcBef>
                        <a:spcAft>
                          <a:spcPts val="0"/>
                        </a:spcAft>
                      </a:pPr>
                      <a:r>
                        <a:rPr lang="en-US" sz="400">
                          <a:effectLst/>
                        </a:rPr>
                        <a:t>3.78229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0.2669</a:t>
                      </a:r>
                    </a:p>
                    <a:p>
                      <a:pPr marL="0" marR="0" indent="0" algn="l">
                        <a:lnSpc>
                          <a:spcPct val="200000"/>
                        </a:lnSpc>
                        <a:spcBef>
                          <a:spcPts val="0"/>
                        </a:spcBef>
                        <a:spcAft>
                          <a:spcPts val="0"/>
                        </a:spcAft>
                      </a:pPr>
                      <a:r>
                        <a:rPr lang="en-US" sz="400">
                          <a:effectLst/>
                        </a:rPr>
                        <a:t>0.0002</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InFDI³ ≠ InAQI</a:t>
                      </a:r>
                    </a:p>
                    <a:p>
                      <a:pPr marL="0" marR="0" indent="0" algn="just">
                        <a:lnSpc>
                          <a:spcPct val="200000"/>
                        </a:lnSpc>
                        <a:spcBef>
                          <a:spcPts val="0"/>
                        </a:spcBef>
                        <a:spcAft>
                          <a:spcPts val="0"/>
                        </a:spcAft>
                      </a:pPr>
                      <a:r>
                        <a:rPr lang="en-US" sz="400">
                          <a:effectLst/>
                        </a:rPr>
                        <a:t>InAQI →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864331613"/>
                  </a:ext>
                </a:extLst>
              </a:tr>
              <a:tr h="234880">
                <a:tc>
                  <a:txBody>
                    <a:bodyPr/>
                    <a:lstStyle/>
                    <a:p>
                      <a:pPr marL="0" marR="0" indent="0" algn="just">
                        <a:lnSpc>
                          <a:spcPct val="200000"/>
                        </a:lnSpc>
                        <a:spcBef>
                          <a:spcPts val="0"/>
                        </a:spcBef>
                        <a:spcAft>
                          <a:spcPts val="0"/>
                        </a:spcAft>
                      </a:pPr>
                      <a:r>
                        <a:rPr lang="en-US" sz="400">
                          <a:effectLst/>
                        </a:rPr>
                        <a:t>InLI ≠&gt; InAQI</a:t>
                      </a:r>
                    </a:p>
                    <a:p>
                      <a:pPr marL="0" marR="0" indent="0" algn="just">
                        <a:lnSpc>
                          <a:spcPct val="200000"/>
                        </a:lnSpc>
                        <a:spcBef>
                          <a:spcPts val="0"/>
                        </a:spcBef>
                        <a:spcAft>
                          <a:spcPts val="0"/>
                        </a:spcAft>
                      </a:pPr>
                      <a:r>
                        <a:rPr lang="en-US" sz="400">
                          <a:effectLst/>
                        </a:rPr>
                        <a:t>InAQI ≠&gt;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2.37836</a:t>
                      </a:r>
                    </a:p>
                    <a:p>
                      <a:pPr marL="0" marR="0" indent="0" algn="l">
                        <a:lnSpc>
                          <a:spcPct val="200000"/>
                        </a:lnSpc>
                        <a:spcBef>
                          <a:spcPts val="0"/>
                        </a:spcBef>
                        <a:spcAft>
                          <a:spcPts val="0"/>
                        </a:spcAft>
                      </a:pPr>
                      <a:r>
                        <a:rPr lang="en-US" sz="400">
                          <a:effectLst/>
                        </a:rPr>
                        <a:t>0.50250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3.21171</a:t>
                      </a:r>
                    </a:p>
                    <a:p>
                      <a:pPr marL="0" marR="0" indent="0" algn="l">
                        <a:lnSpc>
                          <a:spcPct val="200000"/>
                        </a:lnSpc>
                        <a:spcBef>
                          <a:spcPts val="0"/>
                        </a:spcBef>
                        <a:spcAft>
                          <a:spcPts val="0"/>
                        </a:spcAft>
                      </a:pPr>
                      <a:r>
                        <a:rPr lang="en-US" sz="400">
                          <a:effectLst/>
                        </a:rPr>
                        <a:t>-1.27768</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0.0013</a:t>
                      </a:r>
                    </a:p>
                    <a:p>
                      <a:pPr marL="0" marR="0" indent="0" algn="l">
                        <a:lnSpc>
                          <a:spcPct val="200000"/>
                        </a:lnSpc>
                        <a:spcBef>
                          <a:spcPts val="0"/>
                        </a:spcBef>
                        <a:spcAft>
                          <a:spcPts val="0"/>
                        </a:spcAft>
                      </a:pPr>
                      <a:r>
                        <a:rPr lang="en-US" sz="400">
                          <a:effectLst/>
                        </a:rPr>
                        <a:t>0.2014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InLI → InAQI</a:t>
                      </a:r>
                    </a:p>
                    <a:p>
                      <a:pPr marL="0" marR="0" indent="0" algn="just">
                        <a:lnSpc>
                          <a:spcPct val="200000"/>
                        </a:lnSpc>
                        <a:spcBef>
                          <a:spcPts val="0"/>
                        </a:spcBef>
                        <a:spcAft>
                          <a:spcPts val="0"/>
                        </a:spcAft>
                      </a:pPr>
                      <a:r>
                        <a:rPr lang="en-US" sz="400">
                          <a:effectLst/>
                        </a:rPr>
                        <a:t>InAQI ≠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376765423"/>
                  </a:ext>
                </a:extLst>
              </a:tr>
              <a:tr h="234880">
                <a:tc>
                  <a:txBody>
                    <a:bodyPr/>
                    <a:lstStyle/>
                    <a:p>
                      <a:pPr marL="0" marR="0" indent="0" algn="just">
                        <a:lnSpc>
                          <a:spcPct val="200000"/>
                        </a:lnSpc>
                        <a:spcBef>
                          <a:spcPts val="0"/>
                        </a:spcBef>
                        <a:spcAft>
                          <a:spcPts val="0"/>
                        </a:spcAft>
                      </a:pPr>
                      <a:r>
                        <a:rPr lang="en-US" sz="400">
                          <a:effectLst/>
                        </a:rPr>
                        <a:t>InRQ ≠&gt; InAQI</a:t>
                      </a:r>
                    </a:p>
                    <a:p>
                      <a:pPr marL="0" marR="0" indent="0" algn="just">
                        <a:lnSpc>
                          <a:spcPct val="200000"/>
                        </a:lnSpc>
                        <a:spcBef>
                          <a:spcPts val="0"/>
                        </a:spcBef>
                        <a:spcAft>
                          <a:spcPts val="0"/>
                        </a:spcAft>
                      </a:pPr>
                      <a:r>
                        <a:rPr lang="en-US" sz="400">
                          <a:effectLst/>
                        </a:rPr>
                        <a:t>InAQI ≠&gt;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3.30877</a:t>
                      </a:r>
                    </a:p>
                    <a:p>
                      <a:pPr marL="0" marR="0" indent="0" algn="l">
                        <a:lnSpc>
                          <a:spcPct val="200000"/>
                        </a:lnSpc>
                        <a:spcBef>
                          <a:spcPts val="0"/>
                        </a:spcBef>
                        <a:spcAft>
                          <a:spcPts val="0"/>
                        </a:spcAft>
                      </a:pPr>
                      <a:r>
                        <a:rPr lang="en-US" sz="400">
                          <a:effectLst/>
                        </a:rPr>
                        <a:t>2.42444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5.43844</a:t>
                      </a:r>
                    </a:p>
                    <a:p>
                      <a:pPr marL="0" marR="0" indent="0" algn="l">
                        <a:lnSpc>
                          <a:spcPct val="200000"/>
                        </a:lnSpc>
                        <a:spcBef>
                          <a:spcPts val="0"/>
                        </a:spcBef>
                        <a:spcAft>
                          <a:spcPts val="0"/>
                        </a:spcAft>
                      </a:pPr>
                      <a:r>
                        <a:rPr lang="en-US" sz="400">
                          <a:effectLst/>
                        </a:rPr>
                        <a:t>3.32202</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0.0009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InRQ ↔ InAQI</a:t>
                      </a:r>
                    </a:p>
                    <a:p>
                      <a:pPr marL="0" marR="0" indent="0" algn="just">
                        <a:lnSpc>
                          <a:spcPct val="200000"/>
                        </a:lnSpc>
                        <a:spcBef>
                          <a:spcPts val="0"/>
                        </a:spcBef>
                        <a:spcAft>
                          <a:spcPts val="0"/>
                        </a:spcAft>
                      </a:pPr>
                      <a:r>
                        <a:rPr lang="en-US" sz="400">
                          <a:effectLst/>
                        </a:rPr>
                        <a:t>InAQI ↔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Bi-directional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763599827"/>
                  </a:ext>
                </a:extLst>
              </a:tr>
              <a:tr h="234880">
                <a:tc>
                  <a:txBody>
                    <a:bodyPr/>
                    <a:lstStyle/>
                    <a:p>
                      <a:pPr marL="0" marR="0" indent="0" algn="just">
                        <a:lnSpc>
                          <a:spcPct val="200000"/>
                        </a:lnSpc>
                        <a:spcBef>
                          <a:spcPts val="0"/>
                        </a:spcBef>
                        <a:spcAft>
                          <a:spcPts val="0"/>
                        </a:spcAft>
                      </a:pPr>
                      <a:r>
                        <a:rPr lang="en-US" sz="400">
                          <a:effectLst/>
                        </a:rPr>
                        <a:t>InTO ≠&gt; InAQI</a:t>
                      </a:r>
                    </a:p>
                    <a:p>
                      <a:pPr marL="0" marR="0" indent="0" algn="just">
                        <a:lnSpc>
                          <a:spcPct val="200000"/>
                        </a:lnSpc>
                        <a:spcBef>
                          <a:spcPts val="0"/>
                        </a:spcBef>
                        <a:spcAft>
                          <a:spcPts val="0"/>
                        </a:spcAft>
                      </a:pPr>
                      <a:r>
                        <a:rPr lang="en-US" sz="400">
                          <a:effectLst/>
                        </a:rPr>
                        <a:t>InAQI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1.77156</a:t>
                      </a:r>
                    </a:p>
                    <a:p>
                      <a:pPr marL="0" marR="0" indent="0" algn="l">
                        <a:lnSpc>
                          <a:spcPct val="200000"/>
                        </a:lnSpc>
                        <a:spcBef>
                          <a:spcPts val="0"/>
                        </a:spcBef>
                        <a:spcAft>
                          <a:spcPts val="0"/>
                        </a:spcAft>
                      </a:pPr>
                      <a:r>
                        <a:rPr lang="en-US" sz="400">
                          <a:effectLst/>
                        </a:rPr>
                        <a:t>1.63214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1.75949</a:t>
                      </a:r>
                    </a:p>
                    <a:p>
                      <a:pPr marL="0" marR="0" indent="0" algn="l">
                        <a:lnSpc>
                          <a:spcPct val="200000"/>
                        </a:lnSpc>
                        <a:spcBef>
                          <a:spcPts val="0"/>
                        </a:spcBef>
                        <a:spcAft>
                          <a:spcPts val="0"/>
                        </a:spcAft>
                      </a:pPr>
                      <a:r>
                        <a:rPr lang="en-US" sz="400">
                          <a:effectLst/>
                        </a:rPr>
                        <a:t>1.42584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0.0785</a:t>
                      </a:r>
                    </a:p>
                    <a:p>
                      <a:pPr marL="0" marR="0" indent="0" algn="l">
                        <a:lnSpc>
                          <a:spcPct val="200000"/>
                        </a:lnSpc>
                        <a:spcBef>
                          <a:spcPts val="0"/>
                        </a:spcBef>
                        <a:spcAft>
                          <a:spcPts val="0"/>
                        </a:spcAft>
                      </a:pPr>
                      <a:r>
                        <a:rPr lang="en-US" sz="400">
                          <a:effectLst/>
                        </a:rPr>
                        <a:t>0.1539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 InAQI</a:t>
                      </a:r>
                    </a:p>
                    <a:p>
                      <a:pPr marL="0" marR="0" indent="0" algn="just">
                        <a:lnSpc>
                          <a:spcPct val="200000"/>
                        </a:lnSpc>
                        <a:spcBef>
                          <a:spcPts val="0"/>
                        </a:spcBef>
                        <a:spcAft>
                          <a:spcPts val="0"/>
                        </a:spcAft>
                      </a:pPr>
                      <a:r>
                        <a:rPr lang="en-US" sz="400">
                          <a:effectLst/>
                        </a:rPr>
                        <a:t>InAQI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No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388712127"/>
                  </a:ext>
                </a:extLst>
              </a:tr>
              <a:tr h="234880">
                <a:tc>
                  <a:txBody>
                    <a:bodyPr/>
                    <a:lstStyle/>
                    <a:p>
                      <a:pPr marL="0" marR="0" indent="0" algn="just">
                        <a:lnSpc>
                          <a:spcPct val="200000"/>
                        </a:lnSpc>
                        <a:spcBef>
                          <a:spcPts val="0"/>
                        </a:spcBef>
                        <a:spcAft>
                          <a:spcPts val="0"/>
                        </a:spcAft>
                      </a:pPr>
                      <a:r>
                        <a:rPr lang="en-US" sz="400">
                          <a:effectLst/>
                        </a:rPr>
                        <a:t>InFDI³ ≠&gt; InFDI²</a:t>
                      </a:r>
                    </a:p>
                    <a:p>
                      <a:pPr marL="0" marR="0" indent="0" algn="just">
                        <a:lnSpc>
                          <a:spcPct val="200000"/>
                        </a:lnSpc>
                        <a:spcBef>
                          <a:spcPts val="0"/>
                        </a:spcBef>
                        <a:spcAft>
                          <a:spcPts val="0"/>
                        </a:spcAft>
                      </a:pPr>
                      <a:r>
                        <a:rPr lang="en-US" sz="400">
                          <a:effectLst/>
                        </a:rPr>
                        <a:t>InFDI² ≠&gt;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5.20601</a:t>
                      </a:r>
                    </a:p>
                    <a:p>
                      <a:pPr marL="0" marR="0" indent="0" algn="l">
                        <a:lnSpc>
                          <a:spcPct val="200000"/>
                        </a:lnSpc>
                        <a:spcBef>
                          <a:spcPts val="0"/>
                        </a:spcBef>
                        <a:spcAft>
                          <a:spcPts val="0"/>
                        </a:spcAft>
                      </a:pPr>
                      <a:r>
                        <a:rPr lang="en-US" sz="400">
                          <a:effectLst/>
                        </a:rPr>
                        <a:t>5.68932</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9.97902</a:t>
                      </a:r>
                    </a:p>
                    <a:p>
                      <a:pPr marL="0" marR="0" indent="0" algn="l">
                        <a:lnSpc>
                          <a:spcPct val="200000"/>
                        </a:lnSpc>
                        <a:spcBef>
                          <a:spcPts val="0"/>
                        </a:spcBef>
                        <a:spcAft>
                          <a:spcPts val="0"/>
                        </a:spcAft>
                      </a:pPr>
                      <a:r>
                        <a:rPr lang="en-US" sz="400">
                          <a:effectLst/>
                        </a:rPr>
                        <a:t>11.1357</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InFDI³ ↔ InFDI²</a:t>
                      </a:r>
                    </a:p>
                    <a:p>
                      <a:pPr marL="0" marR="0" indent="0" algn="just">
                        <a:lnSpc>
                          <a:spcPct val="200000"/>
                        </a:lnSpc>
                        <a:spcBef>
                          <a:spcPts val="0"/>
                        </a:spcBef>
                        <a:spcAft>
                          <a:spcPts val="0"/>
                        </a:spcAft>
                      </a:pPr>
                      <a:r>
                        <a:rPr lang="en-US" sz="400">
                          <a:effectLst/>
                        </a:rPr>
                        <a:t>InFDI² ↔ InFDI³</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Bi-directional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169336760"/>
                  </a:ext>
                </a:extLst>
              </a:tr>
              <a:tr h="234880">
                <a:tc>
                  <a:txBody>
                    <a:bodyPr/>
                    <a:lstStyle/>
                    <a:p>
                      <a:pPr marL="0" marR="0" indent="0" algn="just">
                        <a:lnSpc>
                          <a:spcPct val="200000"/>
                        </a:lnSpc>
                        <a:spcBef>
                          <a:spcPts val="0"/>
                        </a:spcBef>
                        <a:spcAft>
                          <a:spcPts val="0"/>
                        </a:spcAft>
                      </a:pPr>
                      <a:r>
                        <a:rPr lang="en-US" sz="400">
                          <a:effectLst/>
                        </a:rPr>
                        <a:t>InLI ≠&gt; InFDI²</a:t>
                      </a:r>
                    </a:p>
                    <a:p>
                      <a:pPr marL="0" marR="0" indent="0" algn="just">
                        <a:lnSpc>
                          <a:spcPct val="200000"/>
                        </a:lnSpc>
                        <a:spcBef>
                          <a:spcPts val="0"/>
                        </a:spcBef>
                        <a:spcAft>
                          <a:spcPts val="0"/>
                        </a:spcAft>
                      </a:pPr>
                      <a:r>
                        <a:rPr lang="en-US" sz="400">
                          <a:effectLst/>
                        </a:rPr>
                        <a:t>InFDI² ≠&gt;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7.23706</a:t>
                      </a:r>
                    </a:p>
                    <a:p>
                      <a:pPr marL="0" marR="0" indent="0" algn="just">
                        <a:lnSpc>
                          <a:spcPct val="200000"/>
                        </a:lnSpc>
                        <a:spcBef>
                          <a:spcPts val="0"/>
                        </a:spcBef>
                        <a:spcAft>
                          <a:spcPts val="0"/>
                        </a:spcAft>
                      </a:pPr>
                      <a:r>
                        <a:rPr lang="en-US" sz="400">
                          <a:effectLst/>
                        </a:rPr>
                        <a:t>0.46379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14.8398</a:t>
                      </a:r>
                    </a:p>
                    <a:p>
                      <a:pPr marL="0" marR="0" indent="0" algn="just">
                        <a:lnSpc>
                          <a:spcPct val="200000"/>
                        </a:lnSpc>
                        <a:spcBef>
                          <a:spcPts val="0"/>
                        </a:spcBef>
                        <a:spcAft>
                          <a:spcPts val="0"/>
                        </a:spcAft>
                      </a:pPr>
                      <a:r>
                        <a:rPr lang="en-US" sz="400">
                          <a:effectLst/>
                        </a:rPr>
                        <a:t>-1.37032</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0.0000</a:t>
                      </a:r>
                    </a:p>
                    <a:p>
                      <a:pPr marL="0" marR="0" indent="0" algn="just">
                        <a:lnSpc>
                          <a:spcPct val="200000"/>
                        </a:lnSpc>
                        <a:spcBef>
                          <a:spcPts val="0"/>
                        </a:spcBef>
                        <a:spcAft>
                          <a:spcPts val="0"/>
                        </a:spcAft>
                      </a:pPr>
                      <a:r>
                        <a:rPr lang="en-US" sz="400">
                          <a:effectLst/>
                        </a:rPr>
                        <a:t>0.1706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InLI → InFDI²</a:t>
                      </a:r>
                    </a:p>
                    <a:p>
                      <a:pPr marL="0" marR="0" indent="0" algn="just">
                        <a:lnSpc>
                          <a:spcPct val="200000"/>
                        </a:lnSpc>
                        <a:spcBef>
                          <a:spcPts val="0"/>
                        </a:spcBef>
                        <a:spcAft>
                          <a:spcPts val="0"/>
                        </a:spcAft>
                      </a:pPr>
                      <a:r>
                        <a:rPr lang="en-US" sz="400">
                          <a:effectLst/>
                        </a:rPr>
                        <a:t>InFDI² ≠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613920941"/>
                  </a:ext>
                </a:extLst>
              </a:tr>
              <a:tr h="234880">
                <a:tc>
                  <a:txBody>
                    <a:bodyPr/>
                    <a:lstStyle/>
                    <a:p>
                      <a:pPr marL="0" marR="0" indent="0" algn="just">
                        <a:lnSpc>
                          <a:spcPct val="200000"/>
                        </a:lnSpc>
                        <a:spcBef>
                          <a:spcPts val="0"/>
                        </a:spcBef>
                        <a:spcAft>
                          <a:spcPts val="0"/>
                        </a:spcAft>
                      </a:pPr>
                      <a:r>
                        <a:rPr lang="en-US" sz="400">
                          <a:effectLst/>
                        </a:rPr>
                        <a:t>InRQ ≠&gt; InFDI²</a:t>
                      </a:r>
                    </a:p>
                    <a:p>
                      <a:pPr marL="0" marR="0" indent="0" algn="just">
                        <a:lnSpc>
                          <a:spcPct val="200000"/>
                        </a:lnSpc>
                        <a:spcBef>
                          <a:spcPts val="0"/>
                        </a:spcBef>
                        <a:spcAft>
                          <a:spcPts val="0"/>
                        </a:spcAft>
                      </a:pPr>
                      <a:r>
                        <a:rPr lang="en-US" sz="400">
                          <a:effectLst/>
                        </a:rPr>
                        <a:t>InFDI² ≠&gt;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0.60391</a:t>
                      </a:r>
                    </a:p>
                    <a:p>
                      <a:pPr marL="0" marR="0" indent="0" algn="just">
                        <a:lnSpc>
                          <a:spcPct val="200000"/>
                        </a:lnSpc>
                        <a:spcBef>
                          <a:spcPts val="0"/>
                        </a:spcBef>
                        <a:spcAft>
                          <a:spcPts val="0"/>
                        </a:spcAft>
                      </a:pPr>
                      <a:r>
                        <a:rPr lang="en-US" sz="400">
                          <a:effectLst/>
                        </a:rPr>
                        <a:t>6.58551</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-1.03497</a:t>
                      </a:r>
                    </a:p>
                    <a:p>
                      <a:pPr marL="0" marR="0" indent="0" algn="just">
                        <a:lnSpc>
                          <a:spcPct val="200000"/>
                        </a:lnSpc>
                        <a:spcBef>
                          <a:spcPts val="0"/>
                        </a:spcBef>
                        <a:spcAft>
                          <a:spcPts val="0"/>
                        </a:spcAft>
                      </a:pPr>
                      <a:r>
                        <a:rPr lang="en-US" sz="400">
                          <a:effectLst/>
                        </a:rPr>
                        <a:t>13.2805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0.3007</a:t>
                      </a:r>
                    </a:p>
                    <a:p>
                      <a:pPr marL="0" marR="0" indent="0" algn="just">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InRQ ≠ InFDI²</a:t>
                      </a:r>
                    </a:p>
                    <a:p>
                      <a:pPr marL="0" marR="0" indent="0" algn="just">
                        <a:lnSpc>
                          <a:spcPct val="200000"/>
                        </a:lnSpc>
                        <a:spcBef>
                          <a:spcPts val="0"/>
                        </a:spcBef>
                        <a:spcAft>
                          <a:spcPts val="0"/>
                        </a:spcAft>
                      </a:pPr>
                      <a:r>
                        <a:rPr lang="en-US" sz="400">
                          <a:effectLst/>
                        </a:rPr>
                        <a:t>InFDI² →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3164404995"/>
                  </a:ext>
                </a:extLst>
              </a:tr>
              <a:tr h="234880">
                <a:tc>
                  <a:txBody>
                    <a:bodyPr/>
                    <a:lstStyle/>
                    <a:p>
                      <a:pPr marL="0" marR="0" indent="0" algn="just">
                        <a:lnSpc>
                          <a:spcPct val="200000"/>
                        </a:lnSpc>
                        <a:spcBef>
                          <a:spcPts val="0"/>
                        </a:spcBef>
                        <a:spcAft>
                          <a:spcPts val="0"/>
                        </a:spcAft>
                      </a:pPr>
                      <a:r>
                        <a:rPr lang="en-US" sz="400">
                          <a:effectLst/>
                        </a:rPr>
                        <a:t>InTO ≠&gt; InFDI²</a:t>
                      </a:r>
                    </a:p>
                    <a:p>
                      <a:pPr marL="0" marR="0" indent="0" algn="just">
                        <a:lnSpc>
                          <a:spcPct val="200000"/>
                        </a:lnSpc>
                        <a:spcBef>
                          <a:spcPts val="0"/>
                        </a:spcBef>
                        <a:spcAft>
                          <a:spcPts val="0"/>
                        </a:spcAft>
                      </a:pPr>
                      <a:r>
                        <a:rPr lang="en-US" sz="400">
                          <a:effectLst/>
                        </a:rPr>
                        <a:t>InFDI²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3.66802</a:t>
                      </a:r>
                    </a:p>
                    <a:p>
                      <a:pPr marL="0" marR="0" indent="0" algn="just">
                        <a:lnSpc>
                          <a:spcPct val="200000"/>
                        </a:lnSpc>
                        <a:spcBef>
                          <a:spcPts val="0"/>
                        </a:spcBef>
                        <a:spcAft>
                          <a:spcPts val="0"/>
                        </a:spcAft>
                      </a:pPr>
                      <a:r>
                        <a:rPr lang="en-US" sz="400">
                          <a:effectLst/>
                        </a:rPr>
                        <a:t>0.95043</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6.29822</a:t>
                      </a:r>
                    </a:p>
                    <a:p>
                      <a:pPr marL="0" marR="0" indent="0" algn="just">
                        <a:lnSpc>
                          <a:spcPct val="200000"/>
                        </a:lnSpc>
                        <a:spcBef>
                          <a:spcPts val="0"/>
                        </a:spcBef>
                        <a:spcAft>
                          <a:spcPts val="0"/>
                        </a:spcAft>
                      </a:pPr>
                      <a:r>
                        <a:rPr lang="en-US" sz="400">
                          <a:effectLst/>
                        </a:rPr>
                        <a:t>-0.20565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0.0000</a:t>
                      </a:r>
                    </a:p>
                    <a:p>
                      <a:pPr marL="0" marR="0" indent="0" algn="just">
                        <a:lnSpc>
                          <a:spcPct val="200000"/>
                        </a:lnSpc>
                        <a:spcBef>
                          <a:spcPts val="0"/>
                        </a:spcBef>
                        <a:spcAft>
                          <a:spcPts val="0"/>
                        </a:spcAft>
                      </a:pPr>
                      <a:r>
                        <a:rPr lang="en-US" sz="400">
                          <a:effectLst/>
                        </a:rPr>
                        <a:t>0.8371</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 InFDI²</a:t>
                      </a:r>
                    </a:p>
                    <a:p>
                      <a:pPr marL="0" marR="0" indent="0" algn="just">
                        <a:lnSpc>
                          <a:spcPct val="200000"/>
                        </a:lnSpc>
                        <a:spcBef>
                          <a:spcPts val="0"/>
                        </a:spcBef>
                        <a:spcAft>
                          <a:spcPts val="0"/>
                        </a:spcAft>
                      </a:pPr>
                      <a:r>
                        <a:rPr lang="en-US" sz="400">
                          <a:effectLst/>
                        </a:rPr>
                        <a:t>InFDI²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449401560"/>
                  </a:ext>
                </a:extLst>
              </a:tr>
              <a:tr h="234880">
                <a:tc>
                  <a:txBody>
                    <a:bodyPr/>
                    <a:lstStyle/>
                    <a:p>
                      <a:pPr marL="0" marR="0" indent="0" algn="just">
                        <a:lnSpc>
                          <a:spcPct val="200000"/>
                        </a:lnSpc>
                        <a:spcBef>
                          <a:spcPts val="0"/>
                        </a:spcBef>
                        <a:spcAft>
                          <a:spcPts val="0"/>
                        </a:spcAft>
                      </a:pPr>
                      <a:r>
                        <a:rPr lang="en-US" sz="400">
                          <a:effectLst/>
                        </a:rPr>
                        <a:t>InLI ≠&gt; InFDI³</a:t>
                      </a:r>
                    </a:p>
                    <a:p>
                      <a:pPr marL="0" marR="0" indent="0" algn="just">
                        <a:lnSpc>
                          <a:spcPct val="200000"/>
                        </a:lnSpc>
                        <a:spcBef>
                          <a:spcPts val="0"/>
                        </a:spcBef>
                        <a:spcAft>
                          <a:spcPts val="0"/>
                        </a:spcAft>
                      </a:pPr>
                      <a:r>
                        <a:rPr lang="en-US" sz="400">
                          <a:effectLst/>
                        </a:rPr>
                        <a:t>InFDI³ ≠&gt;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5.37147</a:t>
                      </a:r>
                    </a:p>
                    <a:p>
                      <a:pPr marL="0" marR="0" indent="0" algn="l">
                        <a:lnSpc>
                          <a:spcPct val="200000"/>
                        </a:lnSpc>
                        <a:spcBef>
                          <a:spcPts val="0"/>
                        </a:spcBef>
                        <a:spcAft>
                          <a:spcPts val="0"/>
                        </a:spcAft>
                      </a:pPr>
                      <a:r>
                        <a:rPr lang="en-US" sz="400">
                          <a:effectLst/>
                        </a:rPr>
                        <a:t>0.51525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10.3750</a:t>
                      </a:r>
                    </a:p>
                    <a:p>
                      <a:pPr marL="0" marR="0" indent="0" algn="l">
                        <a:lnSpc>
                          <a:spcPct val="200000"/>
                        </a:lnSpc>
                        <a:spcBef>
                          <a:spcPts val="0"/>
                        </a:spcBef>
                        <a:spcAft>
                          <a:spcPts val="0"/>
                        </a:spcAft>
                      </a:pPr>
                      <a:r>
                        <a:rPr lang="en-US" sz="400">
                          <a:effectLst/>
                        </a:rPr>
                        <a:t>-1.24476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0.2132</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InLI → InFDI³</a:t>
                      </a:r>
                    </a:p>
                    <a:p>
                      <a:pPr marL="0" marR="0" indent="0" algn="just">
                        <a:lnSpc>
                          <a:spcPct val="200000"/>
                        </a:lnSpc>
                        <a:spcBef>
                          <a:spcPts val="0"/>
                        </a:spcBef>
                        <a:spcAft>
                          <a:spcPts val="0"/>
                        </a:spcAft>
                      </a:pPr>
                      <a:r>
                        <a:rPr lang="en-US" sz="400">
                          <a:effectLst/>
                        </a:rPr>
                        <a:t>InFDI³ ≠ InLI</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661648357"/>
                  </a:ext>
                </a:extLst>
              </a:tr>
              <a:tr h="234880">
                <a:tc>
                  <a:txBody>
                    <a:bodyPr/>
                    <a:lstStyle/>
                    <a:p>
                      <a:pPr marL="0" marR="0" indent="0" algn="just">
                        <a:lnSpc>
                          <a:spcPct val="200000"/>
                        </a:lnSpc>
                        <a:spcBef>
                          <a:spcPts val="0"/>
                        </a:spcBef>
                        <a:spcAft>
                          <a:spcPts val="0"/>
                        </a:spcAft>
                      </a:pPr>
                      <a:r>
                        <a:rPr lang="en-US" sz="400">
                          <a:effectLst/>
                        </a:rPr>
                        <a:t>InRQ ≠&gt; InFDI³</a:t>
                      </a:r>
                    </a:p>
                    <a:p>
                      <a:pPr marL="0" marR="0" indent="0" algn="just">
                        <a:lnSpc>
                          <a:spcPct val="200000"/>
                        </a:lnSpc>
                        <a:spcBef>
                          <a:spcPts val="0"/>
                        </a:spcBef>
                        <a:spcAft>
                          <a:spcPts val="0"/>
                        </a:spcAft>
                      </a:pPr>
                      <a:r>
                        <a:rPr lang="en-US" sz="400">
                          <a:effectLst/>
                        </a:rPr>
                        <a:t>InFDI³ ≠&gt;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0.71650</a:t>
                      </a:r>
                    </a:p>
                    <a:p>
                      <a:pPr marL="0" marR="0" indent="0" algn="just">
                        <a:lnSpc>
                          <a:spcPct val="200000"/>
                        </a:lnSpc>
                        <a:spcBef>
                          <a:spcPts val="0"/>
                        </a:spcBef>
                        <a:spcAft>
                          <a:spcPts val="0"/>
                        </a:spcAft>
                      </a:pPr>
                      <a:r>
                        <a:rPr lang="en-US" sz="400">
                          <a:effectLst/>
                        </a:rPr>
                        <a:t>5.35506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-0.76551</a:t>
                      </a:r>
                    </a:p>
                    <a:p>
                      <a:pPr marL="0" marR="0" indent="0" algn="just">
                        <a:lnSpc>
                          <a:spcPct val="200000"/>
                        </a:lnSpc>
                        <a:spcBef>
                          <a:spcPts val="0"/>
                        </a:spcBef>
                        <a:spcAft>
                          <a:spcPts val="0"/>
                        </a:spcAft>
                      </a:pPr>
                      <a:r>
                        <a:rPr lang="en-US" sz="400">
                          <a:effectLst/>
                        </a:rPr>
                        <a:t>10.3357</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0.4440</a:t>
                      </a:r>
                    </a:p>
                    <a:p>
                      <a:pPr marL="0" marR="0" indent="0" algn="just">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InRQ ≠ InFDI³</a:t>
                      </a:r>
                    </a:p>
                    <a:p>
                      <a:pPr marL="0" marR="0" indent="0" algn="just">
                        <a:lnSpc>
                          <a:spcPct val="200000"/>
                        </a:lnSpc>
                        <a:spcBef>
                          <a:spcPts val="0"/>
                        </a:spcBef>
                        <a:spcAft>
                          <a:spcPts val="0"/>
                        </a:spcAft>
                      </a:pPr>
                      <a:r>
                        <a:rPr lang="en-US" sz="400">
                          <a:effectLst/>
                        </a:rPr>
                        <a:t>InFDI³ →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3428081856"/>
                  </a:ext>
                </a:extLst>
              </a:tr>
              <a:tr h="234880">
                <a:tc>
                  <a:txBody>
                    <a:bodyPr/>
                    <a:lstStyle/>
                    <a:p>
                      <a:pPr marL="0" marR="0" indent="0" algn="just">
                        <a:lnSpc>
                          <a:spcPct val="200000"/>
                        </a:lnSpc>
                        <a:spcBef>
                          <a:spcPts val="0"/>
                        </a:spcBef>
                        <a:spcAft>
                          <a:spcPts val="0"/>
                        </a:spcAft>
                      </a:pPr>
                      <a:r>
                        <a:rPr lang="en-US" sz="400">
                          <a:effectLst/>
                        </a:rPr>
                        <a:t>InTO ≠&gt; InFDI³</a:t>
                      </a:r>
                    </a:p>
                    <a:p>
                      <a:pPr marL="0" marR="0" indent="0" algn="just">
                        <a:lnSpc>
                          <a:spcPct val="200000"/>
                        </a:lnSpc>
                        <a:spcBef>
                          <a:spcPts val="0"/>
                        </a:spcBef>
                        <a:spcAft>
                          <a:spcPts val="0"/>
                        </a:spcAft>
                      </a:pPr>
                      <a:r>
                        <a:rPr lang="en-US" sz="400">
                          <a:effectLst/>
                        </a:rPr>
                        <a:t>InFDI³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3.20495</a:t>
                      </a:r>
                    </a:p>
                    <a:p>
                      <a:pPr marL="0" marR="0" indent="0" algn="l">
                        <a:lnSpc>
                          <a:spcPct val="200000"/>
                        </a:lnSpc>
                        <a:spcBef>
                          <a:spcPts val="0"/>
                        </a:spcBef>
                        <a:spcAft>
                          <a:spcPts val="0"/>
                        </a:spcAft>
                      </a:pPr>
                      <a:r>
                        <a:rPr lang="en-US" sz="400">
                          <a:effectLst/>
                        </a:rPr>
                        <a:t>1.00956</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5.18998</a:t>
                      </a:r>
                    </a:p>
                    <a:p>
                      <a:pPr marL="0" marR="0" indent="0" algn="l">
                        <a:lnSpc>
                          <a:spcPct val="200000"/>
                        </a:lnSpc>
                        <a:spcBef>
                          <a:spcPts val="0"/>
                        </a:spcBef>
                        <a:spcAft>
                          <a:spcPts val="0"/>
                        </a:spcAft>
                      </a:pPr>
                      <a:r>
                        <a:rPr lang="en-US" sz="400">
                          <a:effectLst/>
                        </a:rPr>
                        <a:t>-0.06414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0.0000</a:t>
                      </a:r>
                    </a:p>
                    <a:p>
                      <a:pPr marL="0" marR="0" indent="0" algn="l">
                        <a:lnSpc>
                          <a:spcPct val="200000"/>
                        </a:lnSpc>
                        <a:spcBef>
                          <a:spcPts val="0"/>
                        </a:spcBef>
                        <a:spcAft>
                          <a:spcPts val="0"/>
                        </a:spcAft>
                      </a:pPr>
                      <a:r>
                        <a:rPr lang="en-US" sz="400">
                          <a:effectLst/>
                        </a:rPr>
                        <a:t>0.9489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→InFDI³</a:t>
                      </a:r>
                    </a:p>
                    <a:p>
                      <a:pPr marL="0" marR="0" indent="0" algn="just">
                        <a:lnSpc>
                          <a:spcPct val="200000"/>
                        </a:lnSpc>
                        <a:spcBef>
                          <a:spcPts val="0"/>
                        </a:spcBef>
                        <a:spcAft>
                          <a:spcPts val="0"/>
                        </a:spcAft>
                      </a:pPr>
                      <a:r>
                        <a:rPr lang="en-US" sz="400">
                          <a:effectLst/>
                        </a:rPr>
                        <a:t>InFDI³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274470567"/>
                  </a:ext>
                </a:extLst>
              </a:tr>
              <a:tr h="234880">
                <a:tc>
                  <a:txBody>
                    <a:bodyPr/>
                    <a:lstStyle/>
                    <a:p>
                      <a:pPr marL="0" marR="0" indent="0" algn="just">
                        <a:lnSpc>
                          <a:spcPct val="200000"/>
                        </a:lnSpc>
                        <a:spcBef>
                          <a:spcPts val="0"/>
                        </a:spcBef>
                        <a:spcAft>
                          <a:spcPts val="0"/>
                        </a:spcAft>
                      </a:pPr>
                      <a:r>
                        <a:rPr lang="en-US" sz="400">
                          <a:effectLst/>
                        </a:rPr>
                        <a:t>InRQ ≠&gt; InLI</a:t>
                      </a:r>
                    </a:p>
                    <a:p>
                      <a:pPr marL="0" marR="0" indent="0" algn="just">
                        <a:lnSpc>
                          <a:spcPct val="200000"/>
                        </a:lnSpc>
                        <a:spcBef>
                          <a:spcPts val="0"/>
                        </a:spcBef>
                        <a:spcAft>
                          <a:spcPts val="0"/>
                        </a:spcAft>
                      </a:pPr>
                      <a:r>
                        <a:rPr lang="en-US" sz="400">
                          <a:effectLst/>
                        </a:rPr>
                        <a:t>InLI ≠&gt;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1.23300</a:t>
                      </a:r>
                    </a:p>
                    <a:p>
                      <a:pPr marL="0" marR="0" indent="0" algn="l">
                        <a:lnSpc>
                          <a:spcPct val="200000"/>
                        </a:lnSpc>
                        <a:spcBef>
                          <a:spcPts val="0"/>
                        </a:spcBef>
                        <a:spcAft>
                          <a:spcPts val="0"/>
                        </a:spcAft>
                      </a:pPr>
                      <a:r>
                        <a:rPr lang="en-US" sz="400">
                          <a:effectLst/>
                        </a:rPr>
                        <a:t>3.00575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0.47060</a:t>
                      </a:r>
                    </a:p>
                    <a:p>
                      <a:pPr marL="0" marR="0" indent="0" algn="l">
                        <a:lnSpc>
                          <a:spcPct val="200000"/>
                        </a:lnSpc>
                        <a:spcBef>
                          <a:spcPts val="0"/>
                        </a:spcBef>
                        <a:spcAft>
                          <a:spcPts val="0"/>
                        </a:spcAft>
                      </a:pPr>
                      <a:r>
                        <a:rPr lang="en-US" sz="400">
                          <a:effectLst/>
                        </a:rPr>
                        <a:t>4.71324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0.6379</a:t>
                      </a:r>
                    </a:p>
                    <a:p>
                      <a:pPr marL="0" marR="0" indent="0" algn="l">
                        <a:lnSpc>
                          <a:spcPct val="200000"/>
                        </a:lnSpc>
                        <a:spcBef>
                          <a:spcPts val="0"/>
                        </a:spcBef>
                        <a:spcAft>
                          <a:spcPts val="0"/>
                        </a:spcAft>
                      </a:pPr>
                      <a:r>
                        <a:rPr lang="en-US" sz="400">
                          <a:effectLst/>
                        </a:rPr>
                        <a:t>0.0000</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InRQ ≠ InLI</a:t>
                      </a:r>
                    </a:p>
                    <a:p>
                      <a:pPr marL="0" marR="0" indent="0" algn="just">
                        <a:lnSpc>
                          <a:spcPct val="200000"/>
                        </a:lnSpc>
                        <a:spcBef>
                          <a:spcPts val="0"/>
                        </a:spcBef>
                        <a:spcAft>
                          <a:spcPts val="0"/>
                        </a:spcAft>
                      </a:pPr>
                      <a:r>
                        <a:rPr lang="en-US" sz="400">
                          <a:effectLst/>
                        </a:rPr>
                        <a:t>InLI → InRQ</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2241862611"/>
                  </a:ext>
                </a:extLst>
              </a:tr>
              <a:tr h="234880">
                <a:tc>
                  <a:txBody>
                    <a:bodyPr/>
                    <a:lstStyle/>
                    <a:p>
                      <a:pPr marL="0" marR="0" indent="0" algn="just">
                        <a:lnSpc>
                          <a:spcPct val="200000"/>
                        </a:lnSpc>
                        <a:spcBef>
                          <a:spcPts val="0"/>
                        </a:spcBef>
                        <a:spcAft>
                          <a:spcPts val="0"/>
                        </a:spcAft>
                      </a:pPr>
                      <a:r>
                        <a:rPr lang="en-US" sz="400">
                          <a:effectLst/>
                        </a:rPr>
                        <a:t>InTO ≠&gt; InLI</a:t>
                      </a:r>
                    </a:p>
                    <a:p>
                      <a:pPr marL="0" marR="0" indent="0" algn="just">
                        <a:lnSpc>
                          <a:spcPct val="200000"/>
                        </a:lnSpc>
                        <a:spcBef>
                          <a:spcPts val="0"/>
                        </a:spcBef>
                        <a:spcAft>
                          <a:spcPts val="0"/>
                        </a:spcAft>
                      </a:pPr>
                      <a:r>
                        <a:rPr lang="en-US" sz="400">
                          <a:effectLst/>
                        </a:rPr>
                        <a:t>InLI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1.03353</a:t>
                      </a:r>
                    </a:p>
                    <a:p>
                      <a:pPr marL="0" marR="0" indent="0" algn="l">
                        <a:lnSpc>
                          <a:spcPct val="200000"/>
                        </a:lnSpc>
                        <a:spcBef>
                          <a:spcPts val="0"/>
                        </a:spcBef>
                        <a:spcAft>
                          <a:spcPts val="0"/>
                        </a:spcAft>
                      </a:pPr>
                      <a:r>
                        <a:rPr lang="en-US" sz="400">
                          <a:effectLst/>
                        </a:rPr>
                        <a:t>2.16109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-0.00678</a:t>
                      </a:r>
                    </a:p>
                    <a:p>
                      <a:pPr marL="0" marR="0" indent="0" algn="l">
                        <a:lnSpc>
                          <a:spcPct val="200000"/>
                        </a:lnSpc>
                        <a:spcBef>
                          <a:spcPts val="0"/>
                        </a:spcBef>
                        <a:spcAft>
                          <a:spcPts val="0"/>
                        </a:spcAft>
                      </a:pPr>
                      <a:r>
                        <a:rPr lang="en-US" sz="400">
                          <a:effectLst/>
                        </a:rPr>
                        <a:t>2.69175</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0.9946</a:t>
                      </a:r>
                    </a:p>
                    <a:p>
                      <a:pPr marL="0" marR="0" indent="0" algn="l">
                        <a:lnSpc>
                          <a:spcPct val="200000"/>
                        </a:lnSpc>
                        <a:spcBef>
                          <a:spcPts val="0"/>
                        </a:spcBef>
                        <a:spcAft>
                          <a:spcPts val="0"/>
                        </a:spcAft>
                      </a:pPr>
                      <a:r>
                        <a:rPr lang="en-US" sz="400">
                          <a:effectLst/>
                        </a:rPr>
                        <a:t>0.0071</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 InLI</a:t>
                      </a:r>
                    </a:p>
                    <a:p>
                      <a:pPr marL="0" marR="0" indent="0" algn="just">
                        <a:lnSpc>
                          <a:spcPct val="200000"/>
                        </a:lnSpc>
                        <a:spcBef>
                          <a:spcPts val="0"/>
                        </a:spcBef>
                        <a:spcAft>
                          <a:spcPts val="0"/>
                        </a:spcAft>
                      </a:pPr>
                      <a:r>
                        <a:rPr lang="en-US" sz="400">
                          <a:effectLst/>
                        </a:rPr>
                        <a:t>InLI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Uni-directional causality</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608325030"/>
                  </a:ext>
                </a:extLst>
              </a:tr>
              <a:tr h="234880">
                <a:tc>
                  <a:txBody>
                    <a:bodyPr/>
                    <a:lstStyle/>
                    <a:p>
                      <a:pPr marL="0" marR="0" indent="0" algn="just">
                        <a:lnSpc>
                          <a:spcPct val="200000"/>
                        </a:lnSpc>
                        <a:spcBef>
                          <a:spcPts val="0"/>
                        </a:spcBef>
                        <a:spcAft>
                          <a:spcPts val="0"/>
                        </a:spcAft>
                      </a:pPr>
                      <a:r>
                        <a:rPr lang="en-US" sz="400">
                          <a:effectLst/>
                        </a:rPr>
                        <a:t>InTO ≠&gt; InRQ</a:t>
                      </a:r>
                    </a:p>
                    <a:p>
                      <a:pPr marL="0" marR="0" indent="0" algn="just">
                        <a:lnSpc>
                          <a:spcPct val="200000"/>
                        </a:lnSpc>
                        <a:spcBef>
                          <a:spcPts val="0"/>
                        </a:spcBef>
                        <a:spcAft>
                          <a:spcPts val="0"/>
                        </a:spcAft>
                      </a:pPr>
                      <a:r>
                        <a:rPr lang="en-US" sz="400">
                          <a:effectLst/>
                        </a:rPr>
                        <a:t>InRQ ≠&gt;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2.18084</a:t>
                      </a:r>
                    </a:p>
                    <a:p>
                      <a:pPr marL="0" marR="0" indent="0" algn="l">
                        <a:lnSpc>
                          <a:spcPct val="200000"/>
                        </a:lnSpc>
                        <a:spcBef>
                          <a:spcPts val="0"/>
                        </a:spcBef>
                        <a:spcAft>
                          <a:spcPts val="0"/>
                        </a:spcAft>
                      </a:pPr>
                      <a:r>
                        <a:rPr lang="en-US" sz="400">
                          <a:effectLst/>
                        </a:rPr>
                        <a:t>1.06114</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2.73902</a:t>
                      </a:r>
                    </a:p>
                    <a:p>
                      <a:pPr marL="0" marR="0" indent="0" algn="l">
                        <a:lnSpc>
                          <a:spcPct val="200000"/>
                        </a:lnSpc>
                        <a:spcBef>
                          <a:spcPts val="0"/>
                        </a:spcBef>
                        <a:spcAft>
                          <a:spcPts val="0"/>
                        </a:spcAft>
                      </a:pPr>
                      <a:r>
                        <a:rPr lang="en-US" sz="400">
                          <a:effectLst/>
                        </a:rPr>
                        <a:t>1.5929</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a:effectLst/>
                        </a:rPr>
                        <a:t>0.0062</a:t>
                      </a:r>
                    </a:p>
                    <a:p>
                      <a:pPr marL="0" marR="0" indent="0" algn="l">
                        <a:lnSpc>
                          <a:spcPct val="200000"/>
                        </a:lnSpc>
                        <a:spcBef>
                          <a:spcPts val="0"/>
                        </a:spcBef>
                        <a:spcAft>
                          <a:spcPts val="0"/>
                        </a:spcAft>
                      </a:pPr>
                      <a:r>
                        <a:rPr lang="en-US" sz="400">
                          <a:effectLst/>
                        </a:rPr>
                        <a:t>0.9527</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just">
                        <a:lnSpc>
                          <a:spcPct val="200000"/>
                        </a:lnSpc>
                        <a:spcBef>
                          <a:spcPts val="0"/>
                        </a:spcBef>
                        <a:spcAft>
                          <a:spcPts val="0"/>
                        </a:spcAft>
                      </a:pPr>
                      <a:r>
                        <a:rPr lang="en-US" sz="400">
                          <a:effectLst/>
                        </a:rPr>
                        <a:t>InTO → InRQ</a:t>
                      </a:r>
                    </a:p>
                    <a:p>
                      <a:pPr marL="0" marR="0" indent="0" algn="just">
                        <a:lnSpc>
                          <a:spcPct val="200000"/>
                        </a:lnSpc>
                        <a:spcBef>
                          <a:spcPts val="0"/>
                        </a:spcBef>
                        <a:spcAft>
                          <a:spcPts val="0"/>
                        </a:spcAft>
                      </a:pPr>
                      <a:r>
                        <a:rPr lang="en-US" sz="400">
                          <a:effectLst/>
                        </a:rPr>
                        <a:t>InRQ ≠ InTO</a:t>
                      </a:r>
                      <a:endParaRPr lang="en-US" sz="40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tc>
                  <a:txBody>
                    <a:bodyPr/>
                    <a:lstStyle/>
                    <a:p>
                      <a:pPr marL="0" marR="0" indent="0" algn="l">
                        <a:lnSpc>
                          <a:spcPct val="200000"/>
                        </a:lnSpc>
                        <a:spcBef>
                          <a:spcPts val="0"/>
                        </a:spcBef>
                        <a:spcAft>
                          <a:spcPts val="0"/>
                        </a:spcAft>
                      </a:pPr>
                      <a:r>
                        <a:rPr lang="en-US" sz="400" dirty="0">
                          <a:effectLst/>
                        </a:rPr>
                        <a:t>Uni-directional causality</a:t>
                      </a:r>
                      <a:endParaRPr lang="en-US"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5808" marR="25808" marT="0" marB="0"/>
                </a:tc>
                <a:extLst>
                  <a:ext uri="{0D108BD9-81ED-4DB2-BD59-A6C34878D82A}">
                    <a16:rowId xmlns:a16="http://schemas.microsoft.com/office/drawing/2014/main" val="1891400629"/>
                  </a:ext>
                </a:extLst>
              </a:tr>
            </a:tbl>
          </a:graphicData>
        </a:graphic>
      </p:graphicFrame>
    </p:spTree>
    <p:extLst>
      <p:ext uri="{BB962C8B-B14F-4D97-AF65-F5344CB8AC3E}">
        <p14:creationId xmlns:p14="http://schemas.microsoft.com/office/powerpoint/2010/main" val="3204752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Conclusion &amp; Recommendation</a:t>
            </a:r>
          </a:p>
        </p:txBody>
      </p:sp>
      <p:sp>
        <p:nvSpPr>
          <p:cNvPr id="3" name="Content Placeholder 2"/>
          <p:cNvSpPr>
            <a:spLocks noGrp="1"/>
          </p:cNvSpPr>
          <p:nvPr>
            <p:ph sz="quarter" idx="1"/>
          </p:nvPr>
        </p:nvSpPr>
        <p:spPr>
          <a:xfrm>
            <a:off x="0" y="990600"/>
            <a:ext cx="9144000" cy="5867400"/>
          </a:xfrm>
        </p:spPr>
        <p:txBody>
          <a:bodyPr>
            <a:normAutofit lnSpcReduction="10000"/>
          </a:bodyPr>
          <a:lstStyle/>
          <a:p>
            <a:pPr marL="0" indent="0">
              <a:buNone/>
            </a:pPr>
            <a:endParaRPr lang="en-US" b="1" dirty="0">
              <a:solidFill>
                <a:srgbClr val="FF0000"/>
              </a:solidFill>
            </a:endParaRPr>
          </a:p>
          <a:p>
            <a:r>
              <a:rPr lang="en-US" dirty="0"/>
              <a:t>The debate on economic growth and development has shifted from production, technology, and monetary policy to the concern for the environment and ecology. </a:t>
            </a:r>
          </a:p>
          <a:p>
            <a:pPr marL="0" indent="0">
              <a:buNone/>
            </a:pPr>
            <a:endParaRPr lang="en-US" dirty="0"/>
          </a:p>
          <a:p>
            <a:r>
              <a:rPr lang="en-US" dirty="0"/>
              <a:t>Previous economic growth theories advocated for high capital investment, </a:t>
            </a:r>
            <a:r>
              <a:rPr lang="en-US" dirty="0" err="1"/>
              <a:t>labour</a:t>
            </a:r>
            <a:r>
              <a:rPr lang="en-US" dirty="0"/>
              <a:t> productivity, technological advances, and tight monetary policy to boost growth. However, this modern era proves different. </a:t>
            </a:r>
          </a:p>
          <a:p>
            <a:pPr marL="0" indent="0">
              <a:buNone/>
            </a:pPr>
            <a:endParaRPr lang="en-US" dirty="0"/>
          </a:p>
          <a:p>
            <a:r>
              <a:rPr lang="en-US" dirty="0"/>
              <a:t>Instead of talking about economic growth, current literature now advocates for sustainable growth which is the level of growth that does not jeopardize the ability of future generations to satisfy their needs. </a:t>
            </a:r>
          </a:p>
          <a:p>
            <a:pPr marL="0" indent="0">
              <a:buNone/>
            </a:pPr>
            <a:endParaRPr lang="en-US" dirty="0"/>
          </a:p>
          <a:p>
            <a:pPr marL="0" indent="0">
              <a:buNone/>
            </a:pPr>
            <a:endParaRPr lang="en-US" dirty="0"/>
          </a:p>
          <a:p>
            <a:pPr marL="0" indent="0">
              <a:buNone/>
            </a:pPr>
            <a:endParaRPr lang="en-US" dirty="0"/>
          </a:p>
        </p:txBody>
      </p:sp>
      <p:pic>
        <p:nvPicPr>
          <p:cNvPr id="4" name="Picture 3" descr="1d79dc5d5677b065fbf2c0ae"/>
          <p:cNvPicPr/>
          <p:nvPr/>
        </p:nvPicPr>
        <p:blipFill>
          <a:blip r:embed="rId2" cstate="print"/>
          <a:srcRect/>
          <a:stretch>
            <a:fillRect/>
          </a:stretch>
        </p:blipFill>
        <p:spPr bwMode="auto">
          <a:xfrm>
            <a:off x="13855" y="-40315"/>
            <a:ext cx="1129145" cy="1219200"/>
          </a:xfrm>
          <a:prstGeom prst="rect">
            <a:avLst/>
          </a:prstGeom>
          <a:noFill/>
          <a:ln w="9525">
            <a:noFill/>
            <a:miter lim="800000"/>
            <a:headEnd/>
            <a:tailEnd/>
          </a:ln>
        </p:spPr>
      </p:pic>
    </p:spTree>
    <p:extLst>
      <p:ext uri="{BB962C8B-B14F-4D97-AF65-F5344CB8AC3E}">
        <p14:creationId xmlns:p14="http://schemas.microsoft.com/office/powerpoint/2010/main" val="2020318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Conclusion &amp; Recommendation</a:t>
            </a:r>
          </a:p>
        </p:txBody>
      </p:sp>
      <p:sp>
        <p:nvSpPr>
          <p:cNvPr id="3" name="Content Placeholder 2"/>
          <p:cNvSpPr>
            <a:spLocks noGrp="1"/>
          </p:cNvSpPr>
          <p:nvPr>
            <p:ph sz="quarter" idx="1"/>
          </p:nvPr>
        </p:nvSpPr>
        <p:spPr>
          <a:xfrm>
            <a:off x="0" y="990600"/>
            <a:ext cx="9144000" cy="5867400"/>
          </a:xfrm>
        </p:spPr>
        <p:txBody>
          <a:bodyPr>
            <a:normAutofit lnSpcReduction="10000"/>
          </a:bodyPr>
          <a:lstStyle/>
          <a:p>
            <a:pPr marL="0" indent="0">
              <a:buNone/>
            </a:pPr>
            <a:endParaRPr lang="en-US" b="1" dirty="0">
              <a:solidFill>
                <a:srgbClr val="FF0000"/>
              </a:solidFill>
            </a:endParaRPr>
          </a:p>
          <a:p>
            <a:r>
              <a:rPr lang="en-US" dirty="0"/>
              <a:t>The study outcomes have several implications for policy enactment, environmental protection, and approach to development. </a:t>
            </a:r>
          </a:p>
          <a:p>
            <a:pPr marL="0" indent="0">
              <a:buNone/>
            </a:pPr>
            <a:endParaRPr lang="en-US" dirty="0"/>
          </a:p>
          <a:p>
            <a:r>
              <a:rPr lang="en-US" dirty="0"/>
              <a:t>Within the sub-regional economic bloc (ECOWAS), member states have failed to attract FDI inflows from high polluting firms from advanced countries despite lax environmental laws and weak regulatory environment. </a:t>
            </a:r>
          </a:p>
          <a:p>
            <a:pPr marL="0" indent="0">
              <a:buNone/>
            </a:pPr>
            <a:endParaRPr lang="en-US" dirty="0"/>
          </a:p>
          <a:p>
            <a:r>
              <a:rPr lang="en-US" dirty="0"/>
              <a:t>This observation disproves the PHH which suggests that developing economies with weak environmental systems are more likely to attract high FDI inflows during their early stage of development. </a:t>
            </a:r>
          </a:p>
          <a:p>
            <a:pPr marL="0" indent="0">
              <a:buNone/>
            </a:pPr>
            <a:endParaRPr lang="en-US" dirty="0"/>
          </a:p>
          <a:p>
            <a:pPr marL="0" indent="0">
              <a:buNone/>
            </a:pPr>
            <a:endParaRPr lang="en-US" dirty="0"/>
          </a:p>
          <a:p>
            <a:pPr marL="0" indent="0">
              <a:buNone/>
            </a:pPr>
            <a:endParaRPr lang="en-US" dirty="0"/>
          </a:p>
        </p:txBody>
      </p:sp>
      <p:pic>
        <p:nvPicPr>
          <p:cNvPr id="4" name="Picture 3" descr="1d79dc5d5677b065fbf2c0ae"/>
          <p:cNvPicPr/>
          <p:nvPr/>
        </p:nvPicPr>
        <p:blipFill>
          <a:blip r:embed="rId2" cstate="print"/>
          <a:srcRect/>
          <a:stretch>
            <a:fillRect/>
          </a:stretch>
        </p:blipFill>
        <p:spPr bwMode="auto">
          <a:xfrm>
            <a:off x="13855" y="-40315"/>
            <a:ext cx="1129145" cy="1219200"/>
          </a:xfrm>
          <a:prstGeom prst="rect">
            <a:avLst/>
          </a:prstGeom>
          <a:noFill/>
          <a:ln w="9525">
            <a:noFill/>
            <a:miter lim="800000"/>
            <a:headEnd/>
            <a:tailEnd/>
          </a:ln>
        </p:spPr>
      </p:pic>
    </p:spTree>
    <p:extLst>
      <p:ext uri="{BB962C8B-B14F-4D97-AF65-F5344CB8AC3E}">
        <p14:creationId xmlns:p14="http://schemas.microsoft.com/office/powerpoint/2010/main" val="1362718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txBody>
          <a:bodyPr/>
          <a:lstStyle/>
          <a:p>
            <a:r>
              <a:rPr lang="en-US" dirty="0"/>
              <a:t>THANK YOU</a:t>
            </a:r>
            <a:br>
              <a:rPr lang="en-US" dirty="0"/>
            </a:br>
            <a:br>
              <a:rPr lang="en-US" dirty="0"/>
            </a:b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Background to the study </a:t>
            </a:r>
          </a:p>
        </p:txBody>
      </p:sp>
      <p:sp>
        <p:nvSpPr>
          <p:cNvPr id="3" name="Content Placeholder 2"/>
          <p:cNvSpPr>
            <a:spLocks noGrp="1"/>
          </p:cNvSpPr>
          <p:nvPr>
            <p:ph sz="quarter" idx="1"/>
          </p:nvPr>
        </p:nvSpPr>
        <p:spPr>
          <a:xfrm>
            <a:off x="0" y="990600"/>
            <a:ext cx="9144000" cy="5867400"/>
          </a:xfrm>
        </p:spPr>
        <p:txBody>
          <a:bodyPr>
            <a:normAutofit fontScale="77500" lnSpcReduction="20000"/>
          </a:bodyPr>
          <a:lstStyle/>
          <a:p>
            <a:endParaRPr lang="en-US" dirty="0"/>
          </a:p>
          <a:p>
            <a:r>
              <a:rPr lang="en-US" dirty="0"/>
              <a:t>The theory of EKC hypothesis has dominated empirical literature for the past three decades until (Bratt, n.d.) advanced an alternative theory which he baptized as the Environmental Brundtland Curve (EBC) hypothesis. </a:t>
            </a:r>
          </a:p>
          <a:p>
            <a:endParaRPr lang="en-US" dirty="0"/>
          </a:p>
          <a:p>
            <a:r>
              <a:rPr lang="en-US" dirty="0"/>
              <a:t>According to (Bratt, n.d.), EBC hypothesis purports an upright U curve relationship between environmental deterioration and economic growth. </a:t>
            </a:r>
          </a:p>
          <a:p>
            <a:endParaRPr lang="en-US" dirty="0"/>
          </a:p>
          <a:p>
            <a:r>
              <a:rPr lang="en-US" dirty="0"/>
              <a:t>(Bratt, n.d.) explains that economic growth initially improves the environment, reaching a turning point, then eventually deteriorates the environment in the long run. </a:t>
            </a:r>
          </a:p>
          <a:p>
            <a:pPr marL="0" indent="0">
              <a:buNone/>
            </a:pPr>
            <a:endParaRPr lang="en-US" dirty="0"/>
          </a:p>
          <a:p>
            <a:r>
              <a:rPr lang="en-US" dirty="0"/>
              <a:t>Opposed to the EKC theory, the EBC theory presupposes that economic growth would ultimately lead to environmental deterioration in the future. Economic growth improves the environment in the initial stage of development, then after reaching the peak of development, deteriorates the environment during the later stage of development. </a:t>
            </a:r>
          </a:p>
          <a:p>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388592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Statement of problem</a:t>
            </a:r>
          </a:p>
        </p:txBody>
      </p:sp>
      <p:sp>
        <p:nvSpPr>
          <p:cNvPr id="3" name="Content Placeholder 2"/>
          <p:cNvSpPr>
            <a:spLocks noGrp="1"/>
          </p:cNvSpPr>
          <p:nvPr>
            <p:ph sz="quarter" idx="1"/>
          </p:nvPr>
        </p:nvSpPr>
        <p:spPr>
          <a:xfrm>
            <a:off x="0" y="990600"/>
            <a:ext cx="9144000" cy="5867400"/>
          </a:xfrm>
        </p:spPr>
        <p:txBody>
          <a:bodyPr>
            <a:normAutofit fontScale="92500" lnSpcReduction="20000"/>
          </a:bodyPr>
          <a:lstStyle/>
          <a:p>
            <a:endParaRPr lang="en-US" dirty="0"/>
          </a:p>
          <a:p>
            <a:r>
              <a:rPr lang="en-US" dirty="0"/>
              <a:t>Limited literature and scarcity of empirical evidence to confirm or refute the Environmental Brundtland Curve (EBC) hypothesis has created a research gap that needs to be filled. </a:t>
            </a:r>
          </a:p>
          <a:p>
            <a:endParaRPr lang="en-US" dirty="0"/>
          </a:p>
          <a:p>
            <a:r>
              <a:rPr lang="en-US" dirty="0"/>
              <a:t>Practically, no empirical studies can be found on the topic though sufficient theoretical literature has been discussed on the subject. </a:t>
            </a:r>
          </a:p>
          <a:p>
            <a:endParaRPr lang="en-US" dirty="0"/>
          </a:p>
          <a:p>
            <a:r>
              <a:rPr lang="en-US" dirty="0"/>
              <a:t>The debate remains on how relevant is the EBC hypothesis in the search of related theories on the issue of environment and development nexus. </a:t>
            </a:r>
          </a:p>
          <a:p>
            <a:endParaRPr lang="en-US" dirty="0"/>
          </a:p>
          <a:p>
            <a:r>
              <a:rPr lang="en-US" dirty="0"/>
              <a:t>Thus, the current study investigates empirically the validity of the Environmental Brundtland Curve (EBC) hypothesis in explaining the economic growth and air pollution nexus. </a:t>
            </a:r>
          </a:p>
          <a:p>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33692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lgn="r"/>
            <a:r>
              <a:rPr lang="en-US" b="1" dirty="0">
                <a:solidFill>
                  <a:srgbClr val="00B050"/>
                </a:solidFill>
              </a:rPr>
              <a:t>Objectives &amp; Questions of the study</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endParaRPr lang="en-US" b="1" dirty="0">
              <a:solidFill>
                <a:srgbClr val="FF0000"/>
              </a:solidFill>
            </a:endParaRPr>
          </a:p>
          <a:p>
            <a:pPr marL="0" indent="0">
              <a:buNone/>
            </a:pPr>
            <a:r>
              <a:rPr lang="en-US" b="1" dirty="0">
                <a:solidFill>
                  <a:srgbClr val="FF0000"/>
                </a:solidFill>
              </a:rPr>
              <a:t>Objectives of the study</a:t>
            </a:r>
          </a:p>
          <a:p>
            <a:pPr algn="ctr"/>
            <a:r>
              <a:rPr lang="fi-FI" dirty="0"/>
              <a:t>To examine whether Economic Growth (GDPPC) drives air pollution </a:t>
            </a:r>
            <a:r>
              <a:rPr lang="en-US" dirty="0"/>
              <a:t>for less industrialized economies</a:t>
            </a:r>
          </a:p>
          <a:p>
            <a:pPr marL="0" indent="0">
              <a:buNone/>
            </a:pPr>
            <a:endParaRPr lang="en-US" b="1" dirty="0"/>
          </a:p>
          <a:p>
            <a:pPr marL="0" indent="0">
              <a:buNone/>
            </a:pPr>
            <a:r>
              <a:rPr lang="en-US" b="1" dirty="0">
                <a:solidFill>
                  <a:srgbClr val="FF0000"/>
                </a:solidFill>
              </a:rPr>
              <a:t>Research questions </a:t>
            </a:r>
            <a:r>
              <a:rPr lang="en-US" dirty="0"/>
              <a:t> </a:t>
            </a:r>
          </a:p>
          <a:p>
            <a:pPr algn="ctr"/>
            <a:r>
              <a:rPr lang="fi-FI" dirty="0"/>
              <a:t>Does GDPPC drives air pollution for less industrialized economies?</a:t>
            </a:r>
            <a:endParaRPr lang="en-US" dirty="0"/>
          </a:p>
          <a:p>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25373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Research hypothesis</a:t>
            </a:r>
          </a:p>
        </p:txBody>
      </p:sp>
      <p:sp>
        <p:nvSpPr>
          <p:cNvPr id="3" name="Content Placeholder 2"/>
          <p:cNvSpPr>
            <a:spLocks noGrp="1"/>
          </p:cNvSpPr>
          <p:nvPr>
            <p:ph sz="quarter" idx="1"/>
          </p:nvPr>
        </p:nvSpPr>
        <p:spPr>
          <a:xfrm>
            <a:off x="0" y="990600"/>
            <a:ext cx="9144000" cy="5867400"/>
          </a:xfrm>
        </p:spPr>
        <p:txBody>
          <a:bodyPr>
            <a:normAutofit fontScale="55000" lnSpcReduction="20000"/>
          </a:bodyPr>
          <a:lstStyle/>
          <a:p>
            <a:pPr marL="0" indent="0">
              <a:buNone/>
            </a:pPr>
            <a:r>
              <a:rPr lang="en-US" dirty="0"/>
              <a:t>	</a:t>
            </a:r>
          </a:p>
          <a:p>
            <a:pPr marL="0" indent="0">
              <a:buNone/>
            </a:pPr>
            <a:endParaRPr lang="en-US" dirty="0"/>
          </a:p>
          <a:p>
            <a:r>
              <a:rPr lang="en-US" b="1" dirty="0">
                <a:solidFill>
                  <a:srgbClr val="FF0000"/>
                </a:solidFill>
              </a:rPr>
              <a:t>H1A: </a:t>
            </a:r>
            <a:r>
              <a:rPr lang="en-US" dirty="0"/>
              <a:t>Environmental Brundtland Curve (EBC) hypothesis holds for the relationship between air pollution and economic growth for less industrialized economies</a:t>
            </a:r>
            <a:endParaRPr lang="en-US" b="1" dirty="0">
              <a:solidFill>
                <a:srgbClr val="FF0000"/>
              </a:solidFill>
            </a:endParaRPr>
          </a:p>
          <a:p>
            <a:r>
              <a:rPr lang="en-US" b="1" dirty="0">
                <a:solidFill>
                  <a:srgbClr val="FF0000"/>
                </a:solidFill>
              </a:rPr>
              <a:t>H1B: </a:t>
            </a:r>
            <a:r>
              <a:rPr lang="en-US" dirty="0"/>
              <a:t>Environmental Brundtland Curve (EBC) hypothesis does not hold for the relationship between air pollution and economic growth for less industrialized economies</a:t>
            </a:r>
          </a:p>
          <a:p>
            <a:endParaRPr lang="en-US" b="1" dirty="0">
              <a:solidFill>
                <a:srgbClr val="FF0000"/>
              </a:solidFill>
            </a:endParaRPr>
          </a:p>
          <a:p>
            <a:r>
              <a:rPr lang="en-US" b="1" dirty="0">
                <a:solidFill>
                  <a:srgbClr val="FF0000"/>
                </a:solidFill>
              </a:rPr>
              <a:t>H</a:t>
            </a:r>
            <a:r>
              <a:rPr lang="en-US" b="1" baseline="-25000" dirty="0">
                <a:solidFill>
                  <a:srgbClr val="FF0000"/>
                </a:solidFill>
              </a:rPr>
              <a:t>2A</a:t>
            </a:r>
            <a:r>
              <a:rPr lang="en-US" b="1" dirty="0">
                <a:solidFill>
                  <a:srgbClr val="FF0000"/>
                </a:solidFill>
              </a:rPr>
              <a:t>: </a:t>
            </a:r>
            <a:r>
              <a:rPr lang="en-US" dirty="0"/>
              <a:t>Level of industrialization (LI) has statistically significant positive impact on air pollution for less industrialized economies</a:t>
            </a:r>
            <a:endParaRPr lang="en-US" b="1" dirty="0">
              <a:solidFill>
                <a:srgbClr val="FF0000"/>
              </a:solidFill>
            </a:endParaRPr>
          </a:p>
          <a:p>
            <a:r>
              <a:rPr lang="en-US" b="1" dirty="0">
                <a:solidFill>
                  <a:srgbClr val="FF0000"/>
                </a:solidFill>
              </a:rPr>
              <a:t>H</a:t>
            </a:r>
            <a:r>
              <a:rPr lang="en-US" b="1" baseline="-25000" dirty="0">
                <a:solidFill>
                  <a:srgbClr val="FF0000"/>
                </a:solidFill>
              </a:rPr>
              <a:t>2B</a:t>
            </a:r>
            <a:r>
              <a:rPr lang="en-US" b="1" dirty="0">
                <a:solidFill>
                  <a:srgbClr val="FF0000"/>
                </a:solidFill>
              </a:rPr>
              <a:t>: </a:t>
            </a:r>
            <a:r>
              <a:rPr lang="en-US" dirty="0"/>
              <a:t>Level of industrialization (LI) has no statistically significant positive impact on air pollution for less industrialized economies</a:t>
            </a:r>
          </a:p>
          <a:p>
            <a:endParaRPr lang="en-US" b="1" dirty="0">
              <a:solidFill>
                <a:srgbClr val="FF0000"/>
              </a:solidFill>
            </a:endParaRPr>
          </a:p>
          <a:p>
            <a:r>
              <a:rPr lang="en-US" b="1" dirty="0">
                <a:solidFill>
                  <a:srgbClr val="FF0000"/>
                </a:solidFill>
              </a:rPr>
              <a:t>H</a:t>
            </a:r>
            <a:r>
              <a:rPr lang="en-US" b="1" baseline="-25000" dirty="0">
                <a:solidFill>
                  <a:srgbClr val="FF0000"/>
                </a:solidFill>
              </a:rPr>
              <a:t>3A</a:t>
            </a:r>
            <a:r>
              <a:rPr lang="en-US" b="1" dirty="0">
                <a:solidFill>
                  <a:srgbClr val="FF0000"/>
                </a:solidFill>
              </a:rPr>
              <a:t>: </a:t>
            </a:r>
            <a:r>
              <a:rPr lang="en-US" dirty="0"/>
              <a:t>Trade openness (TO) has statistically significant positive impact on air pollution for less industrialized economies</a:t>
            </a:r>
            <a:endParaRPr lang="en-US" b="1" dirty="0">
              <a:solidFill>
                <a:srgbClr val="FF0000"/>
              </a:solidFill>
            </a:endParaRPr>
          </a:p>
          <a:p>
            <a:r>
              <a:rPr lang="en-US" b="1" dirty="0">
                <a:solidFill>
                  <a:srgbClr val="FF0000"/>
                </a:solidFill>
              </a:rPr>
              <a:t>H</a:t>
            </a:r>
            <a:r>
              <a:rPr lang="en-US" b="1" baseline="-25000" dirty="0">
                <a:solidFill>
                  <a:srgbClr val="FF0000"/>
                </a:solidFill>
              </a:rPr>
              <a:t>3B</a:t>
            </a:r>
            <a:r>
              <a:rPr lang="en-US" b="1" dirty="0">
                <a:solidFill>
                  <a:srgbClr val="FF0000"/>
                </a:solidFill>
              </a:rPr>
              <a:t>: </a:t>
            </a:r>
            <a:r>
              <a:rPr lang="en-US" dirty="0"/>
              <a:t>Trade openness (TO) has no statistically significant positive impact on air pollution for less industrialized economies</a:t>
            </a:r>
          </a:p>
          <a:p>
            <a:endParaRPr lang="en-US" b="1" dirty="0">
              <a:solidFill>
                <a:srgbClr val="FF0000"/>
              </a:solidFill>
            </a:endParaRPr>
          </a:p>
          <a:p>
            <a:r>
              <a:rPr lang="en-US" b="1" dirty="0">
                <a:solidFill>
                  <a:srgbClr val="FF0000"/>
                </a:solidFill>
              </a:rPr>
              <a:t>H</a:t>
            </a:r>
            <a:r>
              <a:rPr lang="en-US" b="1" baseline="-25000" dirty="0">
                <a:solidFill>
                  <a:srgbClr val="FF0000"/>
                </a:solidFill>
              </a:rPr>
              <a:t>4A</a:t>
            </a:r>
            <a:r>
              <a:rPr lang="en-US" b="1" dirty="0">
                <a:solidFill>
                  <a:srgbClr val="FF0000"/>
                </a:solidFill>
              </a:rPr>
              <a:t>: </a:t>
            </a:r>
            <a:r>
              <a:rPr lang="en-US" dirty="0"/>
              <a:t>Regulation quality (RQ) has statistically significant positive impact on air pollution for less industrialized economies</a:t>
            </a:r>
            <a:endParaRPr lang="en-US" b="1" dirty="0">
              <a:solidFill>
                <a:srgbClr val="FF0000"/>
              </a:solidFill>
            </a:endParaRPr>
          </a:p>
          <a:p>
            <a:r>
              <a:rPr lang="en-US" b="1" dirty="0">
                <a:solidFill>
                  <a:srgbClr val="FF0000"/>
                </a:solidFill>
              </a:rPr>
              <a:t>H</a:t>
            </a:r>
            <a:r>
              <a:rPr lang="en-US" b="1" baseline="-25000" dirty="0">
                <a:solidFill>
                  <a:srgbClr val="FF0000"/>
                </a:solidFill>
              </a:rPr>
              <a:t>4B</a:t>
            </a:r>
            <a:r>
              <a:rPr lang="en-US" b="1" dirty="0">
                <a:solidFill>
                  <a:srgbClr val="FF0000"/>
                </a:solidFill>
              </a:rPr>
              <a:t>: </a:t>
            </a:r>
            <a:r>
              <a:rPr lang="en-US" dirty="0"/>
              <a:t>Regulation quality (RQ) has no statistically significant positive impact on air pollution for less industrialized economies</a:t>
            </a:r>
          </a:p>
          <a:p>
            <a:endParaRPr lang="en-US" dirty="0"/>
          </a:p>
          <a:p>
            <a:r>
              <a:rPr lang="en-US" b="1" dirty="0">
                <a:solidFill>
                  <a:srgbClr val="FF0000"/>
                </a:solidFill>
              </a:rPr>
              <a:t>H</a:t>
            </a:r>
            <a:r>
              <a:rPr lang="en-US" b="1" baseline="-25000" dirty="0">
                <a:solidFill>
                  <a:srgbClr val="FF0000"/>
                </a:solidFill>
              </a:rPr>
              <a:t>5A</a:t>
            </a:r>
            <a:r>
              <a:rPr lang="en-US" b="1" dirty="0">
                <a:solidFill>
                  <a:srgbClr val="FF0000"/>
                </a:solidFill>
              </a:rPr>
              <a:t>: </a:t>
            </a:r>
            <a:r>
              <a:rPr lang="en-US" dirty="0"/>
              <a:t>Foreign Direct Investment (FDI) has statistically significant positive impact on air pollution for less industrialized economies</a:t>
            </a:r>
            <a:endParaRPr lang="en-US" b="1" dirty="0">
              <a:solidFill>
                <a:srgbClr val="FF0000"/>
              </a:solidFill>
            </a:endParaRPr>
          </a:p>
          <a:p>
            <a:r>
              <a:rPr lang="en-US" b="1" dirty="0">
                <a:solidFill>
                  <a:srgbClr val="FF0000"/>
                </a:solidFill>
              </a:rPr>
              <a:t>H</a:t>
            </a:r>
            <a:r>
              <a:rPr lang="en-US" b="1" baseline="-25000" dirty="0">
                <a:solidFill>
                  <a:srgbClr val="FF0000"/>
                </a:solidFill>
              </a:rPr>
              <a:t>5B</a:t>
            </a:r>
            <a:r>
              <a:rPr lang="en-US" b="1" dirty="0">
                <a:solidFill>
                  <a:srgbClr val="FF0000"/>
                </a:solidFill>
              </a:rPr>
              <a:t>: </a:t>
            </a:r>
            <a:r>
              <a:rPr lang="en-US" dirty="0"/>
              <a:t>Foreign Direct Investment (FDI) has no statistically significant positive impact on air pollution for less industrialized economies</a:t>
            </a:r>
          </a:p>
          <a:p>
            <a:endParaRPr lang="en-US" dirty="0"/>
          </a:p>
          <a:p>
            <a:endParaRPr lang="en-US" dirty="0"/>
          </a:p>
          <a:p>
            <a:endParaRPr lang="en-US" dirty="0"/>
          </a:p>
          <a:p>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196697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Contribution of the study</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endParaRPr lang="en-US" b="1" dirty="0">
              <a:solidFill>
                <a:srgbClr val="FF0000"/>
              </a:solidFill>
            </a:endParaRPr>
          </a:p>
          <a:p>
            <a:pPr marL="0" indent="0">
              <a:buNone/>
            </a:pPr>
            <a:r>
              <a:rPr lang="en-US" b="1" dirty="0">
                <a:solidFill>
                  <a:srgbClr val="FF0000"/>
                </a:solidFill>
              </a:rPr>
              <a:t>Contribution to literature:</a:t>
            </a:r>
          </a:p>
          <a:p>
            <a:endParaRPr lang="en-US" dirty="0"/>
          </a:p>
          <a:p>
            <a:r>
              <a:rPr lang="en-US" dirty="0"/>
              <a:t>Addition of new knowledge to environmental economics literature by discussing new models and paradigm in addition to the theory of Environmental Brundtland Curve (EBC) hypothesis. </a:t>
            </a:r>
          </a:p>
          <a:p>
            <a:endParaRPr lang="en-US" dirty="0"/>
          </a:p>
          <a:p>
            <a:r>
              <a:rPr lang="en-US" dirty="0"/>
              <a:t>This study would broaden the scope of empirical analysis of economic development on air pollution which by far has been limited to industrialized economies. </a:t>
            </a:r>
          </a:p>
          <a:p>
            <a:pPr marL="0" indent="0">
              <a:buNone/>
            </a:pPr>
            <a:endParaRPr lang="en-US" dirty="0"/>
          </a:p>
          <a:p>
            <a:pPr marL="0" indent="0">
              <a:buNone/>
            </a:pPr>
            <a:endParaRPr lang="en-US" dirty="0"/>
          </a:p>
        </p:txBody>
      </p:sp>
      <p:pic>
        <p:nvPicPr>
          <p:cNvPr id="4" name="Picture 3" descr="1d79dc5d5677b065fbf2c0ae"/>
          <p:cNvPicPr/>
          <p:nvPr/>
        </p:nvPicPr>
        <p:blipFill>
          <a:blip r:embed="rId2" cstate="print"/>
          <a:srcRect/>
          <a:stretch>
            <a:fillRect/>
          </a:stretch>
        </p:blipFill>
        <p:spPr bwMode="auto">
          <a:xfrm>
            <a:off x="13855" y="34636"/>
            <a:ext cx="1447800" cy="1219200"/>
          </a:xfrm>
          <a:prstGeom prst="rect">
            <a:avLst/>
          </a:prstGeom>
          <a:noFill/>
          <a:ln w="9525">
            <a:noFill/>
            <a:miter lim="800000"/>
            <a:headEnd/>
            <a:tailEnd/>
          </a:ln>
        </p:spPr>
      </p:pic>
    </p:spTree>
    <p:extLst>
      <p:ext uri="{BB962C8B-B14F-4D97-AF65-F5344CB8AC3E}">
        <p14:creationId xmlns:p14="http://schemas.microsoft.com/office/powerpoint/2010/main" val="10672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Literature review</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endParaRPr lang="en-US" b="1" dirty="0">
              <a:solidFill>
                <a:srgbClr val="FF0000"/>
              </a:solidFill>
            </a:endParaRPr>
          </a:p>
          <a:p>
            <a:pPr marL="0" indent="0">
              <a:buNone/>
            </a:pPr>
            <a:r>
              <a:rPr lang="en-US" b="1" dirty="0">
                <a:solidFill>
                  <a:srgbClr val="FF0000"/>
                </a:solidFill>
              </a:rPr>
              <a:t>Theoretical review</a:t>
            </a:r>
          </a:p>
          <a:p>
            <a:pPr marL="0" indent="0">
              <a:buNone/>
            </a:pPr>
            <a:endParaRPr lang="en-US" dirty="0"/>
          </a:p>
          <a:p>
            <a:pPr marL="0" indent="0">
              <a:buNone/>
            </a:pPr>
            <a:r>
              <a:rPr lang="en-US" dirty="0"/>
              <a:t>Summary of theories related to the study</a:t>
            </a:r>
          </a:p>
          <a:p>
            <a:pPr marL="0" indent="0">
              <a:buNone/>
            </a:pPr>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402946"/>
              </p:ext>
            </p:extLst>
          </p:nvPr>
        </p:nvGraphicFramePr>
        <p:xfrm>
          <a:off x="13855" y="2895379"/>
          <a:ext cx="8991600" cy="3962621"/>
        </p:xfrm>
        <a:graphic>
          <a:graphicData uri="http://schemas.openxmlformats.org/drawingml/2006/table">
            <a:tbl>
              <a:tblPr firstRow="1" firstCol="1" bandRow="1">
                <a:tableStyleId>{5C22544A-7EE6-4342-B048-85BDC9FD1C3A}</a:tableStyleId>
              </a:tblPr>
              <a:tblGrid>
                <a:gridCol w="3055957">
                  <a:extLst>
                    <a:ext uri="{9D8B030D-6E8A-4147-A177-3AD203B41FA5}">
                      <a16:colId xmlns:a16="http://schemas.microsoft.com/office/drawing/2014/main" val="20000"/>
                    </a:ext>
                  </a:extLst>
                </a:gridCol>
                <a:gridCol w="2381451">
                  <a:extLst>
                    <a:ext uri="{9D8B030D-6E8A-4147-A177-3AD203B41FA5}">
                      <a16:colId xmlns:a16="http://schemas.microsoft.com/office/drawing/2014/main" val="20001"/>
                    </a:ext>
                  </a:extLst>
                </a:gridCol>
                <a:gridCol w="3554192">
                  <a:extLst>
                    <a:ext uri="{9D8B030D-6E8A-4147-A177-3AD203B41FA5}">
                      <a16:colId xmlns:a16="http://schemas.microsoft.com/office/drawing/2014/main" val="20002"/>
                    </a:ext>
                  </a:extLst>
                </a:gridCol>
              </a:tblGrid>
              <a:tr h="360239">
                <a:tc>
                  <a:txBody>
                    <a:bodyPr/>
                    <a:lstStyle/>
                    <a:p>
                      <a:pPr algn="just">
                        <a:lnSpc>
                          <a:spcPct val="115000"/>
                        </a:lnSpc>
                        <a:spcAft>
                          <a:spcPts val="0"/>
                        </a:spcAft>
                      </a:pPr>
                      <a:r>
                        <a:rPr lang="en-US" sz="1200" dirty="0">
                          <a:effectLst/>
                        </a:rPr>
                        <a:t>Author</a:t>
                      </a:r>
                      <a:endParaRPr lang="en-US" sz="11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Theory</a:t>
                      </a:r>
                      <a:endParaRPr lang="en-US" sz="11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Theme</a:t>
                      </a:r>
                      <a:endParaRPr lang="en-US" sz="11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720476">
                <a:tc>
                  <a:txBody>
                    <a:bodyPr/>
                    <a:lstStyle/>
                    <a:p>
                      <a:pPr>
                        <a:lnSpc>
                          <a:spcPct val="115000"/>
                        </a:lnSpc>
                        <a:spcAft>
                          <a:spcPts val="0"/>
                        </a:spcAft>
                      </a:pPr>
                      <a:r>
                        <a:rPr lang="en-US" sz="1200" dirty="0">
                          <a:effectLst/>
                        </a:rPr>
                        <a:t>Grossman  &amp; Krueger (1993)</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Environmental Kuznets Curve (EKC) hypothesis</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Relationship between environmental degradation and economic growth is inverted U curve</a:t>
                      </a:r>
                      <a:endParaRPr lang="en-US" sz="11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720476">
                <a:tc>
                  <a:txBody>
                    <a:bodyPr/>
                    <a:lstStyle/>
                    <a:p>
                      <a:pPr algn="just">
                        <a:lnSpc>
                          <a:spcPct val="115000"/>
                        </a:lnSpc>
                        <a:spcAft>
                          <a:spcPts val="0"/>
                        </a:spcAft>
                      </a:pPr>
                      <a:r>
                        <a:rPr lang="en-US" sz="1200" dirty="0">
                          <a:effectLst/>
                        </a:rPr>
                        <a:t>World Commission on Environment and Development (1987)</a:t>
                      </a:r>
                      <a:endParaRPr lang="en-US" sz="1100" dirty="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Environmental Brundtland Curve (EBC) hypothesis</a:t>
                      </a:r>
                      <a:endParaRPr lang="en-US" sz="1100">
                        <a:solidFill>
                          <a:srgbClr val="00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Relationship between environmental degradation and economic growth is upright U curve</a:t>
                      </a:r>
                      <a:endParaRPr lang="en-US" sz="11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720476">
                <a:tc>
                  <a:txBody>
                    <a:bodyPr/>
                    <a:lstStyle/>
                    <a:p>
                      <a:pPr>
                        <a:lnSpc>
                          <a:spcPct val="115000"/>
                        </a:lnSpc>
                        <a:spcAft>
                          <a:spcPts val="0"/>
                        </a:spcAft>
                      </a:pPr>
                      <a:r>
                        <a:rPr lang="en-US" sz="1200" dirty="0">
                          <a:effectLst/>
                        </a:rPr>
                        <a:t>Daly &amp; Farley (2004)</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Environmental Daly Curve (EDC) hypothesis</a:t>
                      </a:r>
                      <a:endParaRPr lang="en-US"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Relationship between environmental degradation and economic growth is a positive marginal curve</a:t>
                      </a:r>
                      <a:endParaRPr lang="en-US" sz="110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1440954">
                <a:tc>
                  <a:txBody>
                    <a:bodyPr/>
                    <a:lstStyle/>
                    <a:p>
                      <a:pPr>
                        <a:lnSpc>
                          <a:spcPct val="115000"/>
                        </a:lnSpc>
                        <a:spcAft>
                          <a:spcPts val="0"/>
                        </a:spcAft>
                      </a:pPr>
                      <a:r>
                        <a:rPr lang="en-US" sz="1200" dirty="0">
                          <a:effectLst/>
                        </a:rPr>
                        <a:t>Mani &amp; Wheeler (1998)</a:t>
                      </a:r>
                      <a:endParaRPr lang="en-US"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Pollution Haven Hypothesis (PHH)</a:t>
                      </a:r>
                      <a:endParaRPr lang="en-US"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All countries would eventually converge to the bottom point where environmental regulation would discourage capital flight from high income countries to low income countries</a:t>
                      </a:r>
                      <a:endParaRPr lang="en-US" sz="11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pic>
        <p:nvPicPr>
          <p:cNvPr id="5" name="Picture 4" descr="1d79dc5d5677b065fbf2c0ae"/>
          <p:cNvPicPr/>
          <p:nvPr/>
        </p:nvPicPr>
        <p:blipFill>
          <a:blip r:embed="rId2" cstate="print"/>
          <a:srcRect/>
          <a:stretch>
            <a:fillRect/>
          </a:stretch>
        </p:blipFill>
        <p:spPr bwMode="auto">
          <a:xfrm>
            <a:off x="13855" y="-85285"/>
            <a:ext cx="1447800" cy="1219200"/>
          </a:xfrm>
          <a:prstGeom prst="rect">
            <a:avLst/>
          </a:prstGeom>
          <a:noFill/>
          <a:ln w="9525">
            <a:noFill/>
            <a:miter lim="800000"/>
            <a:headEnd/>
            <a:tailEnd/>
          </a:ln>
        </p:spPr>
      </p:pic>
    </p:spTree>
    <p:extLst>
      <p:ext uri="{BB962C8B-B14F-4D97-AF65-F5344CB8AC3E}">
        <p14:creationId xmlns:p14="http://schemas.microsoft.com/office/powerpoint/2010/main" val="255406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a:solidFill>
                  <a:srgbClr val="00B050"/>
                </a:solidFill>
              </a:rPr>
              <a:t>Literature review</a:t>
            </a:r>
          </a:p>
        </p:txBody>
      </p:sp>
      <p:sp>
        <p:nvSpPr>
          <p:cNvPr id="3" name="Content Placeholder 2"/>
          <p:cNvSpPr>
            <a:spLocks noGrp="1"/>
          </p:cNvSpPr>
          <p:nvPr>
            <p:ph sz="quarter" idx="1"/>
          </p:nvPr>
        </p:nvSpPr>
        <p:spPr>
          <a:xfrm>
            <a:off x="0" y="990600"/>
            <a:ext cx="9144000" cy="5867400"/>
          </a:xfrm>
        </p:spPr>
        <p:txBody>
          <a:bodyPr>
            <a:normAutofit/>
          </a:bodyPr>
          <a:lstStyle/>
          <a:p>
            <a:pPr marL="0" indent="0">
              <a:buNone/>
            </a:pPr>
            <a:r>
              <a:rPr lang="en-US" b="1" dirty="0">
                <a:solidFill>
                  <a:srgbClr val="FF0000"/>
                </a:solidFill>
              </a:rPr>
              <a:t>Empirical review</a:t>
            </a:r>
            <a:endParaRPr lang="en-US" dirty="0"/>
          </a:p>
          <a:p>
            <a:pPr marL="0" indent="0">
              <a:buNone/>
            </a:pPr>
            <a:endParaRPr lang="en-US" dirty="0"/>
          </a:p>
          <a:p>
            <a:pPr marL="0" indent="0">
              <a:buNone/>
            </a:pPr>
            <a:endParaRPr lang="en-US" dirty="0"/>
          </a:p>
        </p:txBody>
      </p:sp>
      <p:graphicFrame>
        <p:nvGraphicFramePr>
          <p:cNvPr id="6" name="Table 5">
            <a:extLst>
              <a:ext uri="{FF2B5EF4-FFF2-40B4-BE49-F238E27FC236}">
                <a16:creationId xmlns:a16="http://schemas.microsoft.com/office/drawing/2014/main" id="{D36F887E-9A6F-42EC-8BDB-65060D1C2681}"/>
              </a:ext>
            </a:extLst>
          </p:cNvPr>
          <p:cNvGraphicFramePr>
            <a:graphicFrameLocks noGrp="1"/>
          </p:cNvGraphicFramePr>
          <p:nvPr>
            <p:extLst>
              <p:ext uri="{D42A27DB-BD31-4B8C-83A1-F6EECF244321}">
                <p14:modId xmlns:p14="http://schemas.microsoft.com/office/powerpoint/2010/main" val="541733307"/>
              </p:ext>
            </p:extLst>
          </p:nvPr>
        </p:nvGraphicFramePr>
        <p:xfrm>
          <a:off x="48832" y="1334271"/>
          <a:ext cx="8977743" cy="5752408"/>
        </p:xfrm>
        <a:graphic>
          <a:graphicData uri="http://schemas.openxmlformats.org/drawingml/2006/table">
            <a:tbl>
              <a:tblPr firstRow="1" bandRow="1">
                <a:tableStyleId>{5C22544A-7EE6-4342-B048-85BDC9FD1C3A}</a:tableStyleId>
              </a:tblPr>
              <a:tblGrid>
                <a:gridCol w="1242594">
                  <a:extLst>
                    <a:ext uri="{9D8B030D-6E8A-4147-A177-3AD203B41FA5}">
                      <a16:colId xmlns:a16="http://schemas.microsoft.com/office/drawing/2014/main" val="62885854"/>
                    </a:ext>
                  </a:extLst>
                </a:gridCol>
                <a:gridCol w="1242594">
                  <a:extLst>
                    <a:ext uri="{9D8B030D-6E8A-4147-A177-3AD203B41FA5}">
                      <a16:colId xmlns:a16="http://schemas.microsoft.com/office/drawing/2014/main" val="3127107164"/>
                    </a:ext>
                  </a:extLst>
                </a:gridCol>
                <a:gridCol w="1242594">
                  <a:extLst>
                    <a:ext uri="{9D8B030D-6E8A-4147-A177-3AD203B41FA5}">
                      <a16:colId xmlns:a16="http://schemas.microsoft.com/office/drawing/2014/main" val="755474113"/>
                    </a:ext>
                  </a:extLst>
                </a:gridCol>
                <a:gridCol w="1242594">
                  <a:extLst>
                    <a:ext uri="{9D8B030D-6E8A-4147-A177-3AD203B41FA5}">
                      <a16:colId xmlns:a16="http://schemas.microsoft.com/office/drawing/2014/main" val="3927332574"/>
                    </a:ext>
                  </a:extLst>
                </a:gridCol>
                <a:gridCol w="1242594">
                  <a:extLst>
                    <a:ext uri="{9D8B030D-6E8A-4147-A177-3AD203B41FA5}">
                      <a16:colId xmlns:a16="http://schemas.microsoft.com/office/drawing/2014/main" val="897816581"/>
                    </a:ext>
                  </a:extLst>
                </a:gridCol>
                <a:gridCol w="2764773">
                  <a:extLst>
                    <a:ext uri="{9D8B030D-6E8A-4147-A177-3AD203B41FA5}">
                      <a16:colId xmlns:a16="http://schemas.microsoft.com/office/drawing/2014/main" val="4081480439"/>
                    </a:ext>
                  </a:extLst>
                </a:gridCol>
              </a:tblGrid>
              <a:tr h="492759">
                <a:tc>
                  <a:txBody>
                    <a:bodyPr/>
                    <a:lstStyle/>
                    <a:p>
                      <a:r>
                        <a:rPr lang="en-US" sz="1200" dirty="0"/>
                        <a:t>Author</a:t>
                      </a:r>
                    </a:p>
                  </a:txBody>
                  <a:tcPr/>
                </a:tc>
                <a:tc>
                  <a:txBody>
                    <a:bodyPr/>
                    <a:lstStyle/>
                    <a:p>
                      <a:r>
                        <a:rPr lang="en-US" sz="1200" dirty="0"/>
                        <a:t>Title</a:t>
                      </a:r>
                    </a:p>
                  </a:txBody>
                  <a:tcPr/>
                </a:tc>
                <a:tc>
                  <a:txBody>
                    <a:bodyPr/>
                    <a:lstStyle/>
                    <a:p>
                      <a:r>
                        <a:rPr lang="en-US" sz="1200" dirty="0"/>
                        <a:t>Country</a:t>
                      </a:r>
                    </a:p>
                  </a:txBody>
                  <a:tcPr/>
                </a:tc>
                <a:tc>
                  <a:txBody>
                    <a:bodyPr/>
                    <a:lstStyle/>
                    <a:p>
                      <a:r>
                        <a:rPr lang="en-US" sz="1200" dirty="0"/>
                        <a:t>Period of Analysis</a:t>
                      </a:r>
                    </a:p>
                  </a:txBody>
                  <a:tcPr/>
                </a:tc>
                <a:tc>
                  <a:txBody>
                    <a:bodyPr/>
                    <a:lstStyle/>
                    <a:p>
                      <a:r>
                        <a:rPr lang="en-US" sz="1200" dirty="0"/>
                        <a:t>Method</a:t>
                      </a:r>
                    </a:p>
                  </a:txBody>
                  <a:tcPr/>
                </a:tc>
                <a:tc>
                  <a:txBody>
                    <a:bodyPr/>
                    <a:lstStyle/>
                    <a:p>
                      <a:r>
                        <a:rPr lang="en-US" sz="1200" dirty="0"/>
                        <a:t>Findings</a:t>
                      </a:r>
                    </a:p>
                  </a:txBody>
                  <a:tcPr/>
                </a:tc>
                <a:extLst>
                  <a:ext uri="{0D108BD9-81ED-4DB2-BD59-A6C34878D82A}">
                    <a16:rowId xmlns:a16="http://schemas.microsoft.com/office/drawing/2014/main" val="3547621691"/>
                  </a:ext>
                </a:extLst>
              </a:tr>
              <a:tr h="961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kern="1200" dirty="0" err="1">
                          <a:solidFill>
                            <a:schemeClr val="dk1"/>
                          </a:solidFill>
                          <a:effectLst/>
                          <a:latin typeface="+mn-lt"/>
                          <a:ea typeface="+mn-ea"/>
                          <a:cs typeface="+mn-cs"/>
                        </a:rPr>
                        <a:t>Hille</a:t>
                      </a:r>
                      <a:r>
                        <a:rPr kumimoji="0" lang="en-GB" sz="1200" kern="1200" dirty="0">
                          <a:solidFill>
                            <a:schemeClr val="dk1"/>
                          </a:solidFill>
                          <a:effectLst/>
                          <a:latin typeface="+mn-lt"/>
                          <a:ea typeface="+mn-ea"/>
                          <a:cs typeface="+mn-cs"/>
                        </a:rPr>
                        <a:t>, Shahbaz, &amp; </a:t>
                      </a:r>
                      <a:r>
                        <a:rPr kumimoji="0" lang="en-GB" sz="1200" kern="1200" dirty="0" err="1">
                          <a:solidFill>
                            <a:schemeClr val="dk1"/>
                          </a:solidFill>
                          <a:effectLst/>
                          <a:latin typeface="+mn-lt"/>
                          <a:ea typeface="+mn-ea"/>
                          <a:cs typeface="+mn-cs"/>
                        </a:rPr>
                        <a:t>Moosa</a:t>
                      </a:r>
                      <a:r>
                        <a:rPr kumimoji="0" lang="en-GB" sz="1200" kern="1200" dirty="0">
                          <a:solidFill>
                            <a:schemeClr val="dk1"/>
                          </a:solidFill>
                          <a:effectLst/>
                          <a:latin typeface="+mn-lt"/>
                          <a:ea typeface="+mn-ea"/>
                          <a:cs typeface="+mn-cs"/>
                        </a:rPr>
                        <a:t> (2018) </a:t>
                      </a:r>
                      <a:endParaRPr kumimoji="0" lang="en-US" sz="1200" kern="1200" dirty="0">
                        <a:solidFill>
                          <a:schemeClr val="dk1"/>
                        </a:solidFill>
                        <a:effectLst/>
                        <a:latin typeface="+mn-lt"/>
                        <a:ea typeface="+mn-ea"/>
                        <a:cs typeface="+mn-cs"/>
                      </a:endParaRP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kern="1200" dirty="0">
                          <a:solidFill>
                            <a:schemeClr val="dk1"/>
                          </a:solidFill>
                          <a:effectLst/>
                          <a:latin typeface="+mn-lt"/>
                          <a:ea typeface="+mn-ea"/>
                          <a:cs typeface="+mn-cs"/>
                        </a:rPr>
                        <a:t>Impact of FDI on regional air pollution in South Korea </a:t>
                      </a:r>
                      <a:endParaRPr lang="en-US" sz="1200" dirty="0">
                        <a:solidFill>
                          <a:srgbClr val="000000"/>
                        </a:solidFill>
                        <a:effectLst/>
                        <a:latin typeface="Calibri"/>
                        <a:ea typeface="Calibri"/>
                        <a:cs typeface="Times New Roman"/>
                      </a:endParaRPr>
                    </a:p>
                  </a:txBody>
                  <a:tcPr/>
                </a:tc>
                <a:tc>
                  <a:txBody>
                    <a:bodyPr/>
                    <a:lstStyle/>
                    <a:p>
                      <a:r>
                        <a:rPr lang="en-US" sz="1200" dirty="0"/>
                        <a:t>South Korea</a:t>
                      </a:r>
                    </a:p>
                  </a:txBody>
                  <a:tcPr/>
                </a:tc>
                <a:tc>
                  <a:txBody>
                    <a:bodyPr/>
                    <a:lstStyle/>
                    <a:p>
                      <a:r>
                        <a:rPr lang="en-US" sz="1200" dirty="0"/>
                        <a:t>2000-2011</a:t>
                      </a:r>
                    </a:p>
                  </a:txBody>
                  <a:tcPr/>
                </a:tc>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kern="1200" dirty="0">
                          <a:solidFill>
                            <a:schemeClr val="dk1"/>
                          </a:solidFill>
                          <a:effectLst/>
                          <a:latin typeface="+mn-lt"/>
                          <a:ea typeface="+mn-ea"/>
                          <a:cs typeface="+mn-cs"/>
                        </a:rPr>
                        <a:t>FDI inflows concurrently stimulate regional economic growth while reducing air pollution </a:t>
                      </a:r>
                      <a:endParaRPr lang="en-US" sz="1200" dirty="0">
                        <a:solidFill>
                          <a:srgbClr val="000000"/>
                        </a:solidFill>
                        <a:effectLst/>
                        <a:latin typeface="Calibri"/>
                        <a:ea typeface="Calibri"/>
                        <a:cs typeface="Times New Roman"/>
                      </a:endParaRPr>
                    </a:p>
                    <a:p>
                      <a:endParaRPr lang="en-US" sz="1200" dirty="0"/>
                    </a:p>
                  </a:txBody>
                  <a:tcPr/>
                </a:tc>
                <a:extLst>
                  <a:ext uri="{0D108BD9-81ED-4DB2-BD59-A6C34878D82A}">
                    <a16:rowId xmlns:a16="http://schemas.microsoft.com/office/drawing/2014/main" val="409097507"/>
                  </a:ext>
                </a:extLst>
              </a:tr>
              <a:tr h="228653">
                <a:tc>
                  <a:txBody>
                    <a:bodyPr/>
                    <a:lstStyle/>
                    <a:p>
                      <a:r>
                        <a:rPr kumimoji="0" lang="en-GB" sz="1200" kern="1200" dirty="0">
                          <a:solidFill>
                            <a:schemeClr val="dk1"/>
                          </a:solidFill>
                          <a:effectLst/>
                          <a:latin typeface="+mn-lt"/>
                          <a:ea typeface="+mn-ea"/>
                          <a:cs typeface="+mn-cs"/>
                        </a:rPr>
                        <a:t>Zhao &amp; Chi-Wei (2023) </a:t>
                      </a:r>
                      <a:endParaRPr lang="en-US" sz="1200" dirty="0"/>
                    </a:p>
                  </a:txBody>
                  <a:tcPr/>
                </a:tc>
                <a:tc>
                  <a:txBody>
                    <a:bodyPr/>
                    <a:lstStyle/>
                    <a:p>
                      <a:r>
                        <a:rPr kumimoji="0" lang="en-GB" sz="1200" kern="1200" dirty="0">
                          <a:solidFill>
                            <a:schemeClr val="dk1"/>
                          </a:solidFill>
                          <a:effectLst/>
                          <a:latin typeface="+mn-lt"/>
                          <a:ea typeface="+mn-ea"/>
                          <a:cs typeface="+mn-cs"/>
                        </a:rPr>
                        <a:t>Relationship between FDI outflow and air pollution </a:t>
                      </a:r>
                      <a:endParaRPr lang="en-US" sz="1200" dirty="0"/>
                    </a:p>
                  </a:txBody>
                  <a:tcPr/>
                </a:tc>
                <a:tc>
                  <a:txBody>
                    <a:bodyPr/>
                    <a:lstStyle/>
                    <a:p>
                      <a:r>
                        <a:rPr lang="en-US" sz="1200" dirty="0"/>
                        <a:t>China</a:t>
                      </a:r>
                    </a:p>
                  </a:txBody>
                  <a:tcPr/>
                </a:tc>
                <a:tc>
                  <a:txBody>
                    <a:bodyPr/>
                    <a:lstStyle/>
                    <a:p>
                      <a:r>
                        <a:rPr lang="en-US" sz="1200" dirty="0"/>
                        <a:t>2013-2022</a:t>
                      </a:r>
                    </a:p>
                  </a:txBody>
                  <a:tcPr/>
                </a:tc>
                <a:tc>
                  <a:txBody>
                    <a:bodyPr/>
                    <a:lstStyle/>
                    <a:p>
                      <a:r>
                        <a:rPr kumimoji="0" lang="en-GB" sz="1200" kern="1200" dirty="0" err="1">
                          <a:solidFill>
                            <a:schemeClr val="dk1"/>
                          </a:solidFill>
                          <a:effectLst/>
                          <a:latin typeface="+mn-lt"/>
                          <a:ea typeface="+mn-ea"/>
                          <a:cs typeface="+mn-cs"/>
                        </a:rPr>
                        <a:t>Boostrap</a:t>
                      </a:r>
                      <a:r>
                        <a:rPr kumimoji="0" lang="en-GB" sz="1200" kern="1200" dirty="0">
                          <a:solidFill>
                            <a:schemeClr val="dk1"/>
                          </a:solidFill>
                          <a:effectLst/>
                          <a:latin typeface="+mn-lt"/>
                          <a:ea typeface="+mn-ea"/>
                          <a:cs typeface="+mn-cs"/>
                        </a:rPr>
                        <a:t> rolling-window and Granger causality method </a:t>
                      </a:r>
                      <a:endParaRPr lang="en-US" sz="1200" dirty="0"/>
                    </a:p>
                  </a:txBody>
                  <a:tcPr/>
                </a:tc>
                <a:tc>
                  <a:txBody>
                    <a:bodyPr/>
                    <a:lstStyle/>
                    <a:p>
                      <a:r>
                        <a:rPr lang="en-US" sz="1200" dirty="0"/>
                        <a:t>The study </a:t>
                      </a:r>
                      <a:r>
                        <a:rPr kumimoji="0" lang="en-GB" sz="1200" kern="1200" dirty="0">
                          <a:solidFill>
                            <a:schemeClr val="dk1"/>
                          </a:solidFill>
                          <a:effectLst/>
                          <a:latin typeface="+mn-lt"/>
                          <a:ea typeface="+mn-ea"/>
                          <a:cs typeface="+mn-cs"/>
                        </a:rPr>
                        <a:t>confirmed the pollution haven hypothesis, factor endowment hypothesis, and porter hypothesis</a:t>
                      </a:r>
                      <a:endParaRPr lang="en-US" sz="1200" dirty="0"/>
                    </a:p>
                  </a:txBody>
                  <a:tcPr/>
                </a:tc>
                <a:extLst>
                  <a:ext uri="{0D108BD9-81ED-4DB2-BD59-A6C34878D82A}">
                    <a16:rowId xmlns:a16="http://schemas.microsoft.com/office/drawing/2014/main" val="3727389300"/>
                  </a:ext>
                </a:extLst>
              </a:tr>
              <a:tr h="228653">
                <a:tc>
                  <a:txBody>
                    <a:bodyPr/>
                    <a:lstStyle/>
                    <a:p>
                      <a:r>
                        <a:rPr kumimoji="0" lang="en-US" sz="1200" kern="1200" dirty="0">
                          <a:solidFill>
                            <a:schemeClr val="dk1"/>
                          </a:solidFill>
                          <a:effectLst/>
                          <a:latin typeface="+mn-lt"/>
                          <a:ea typeface="+mn-ea"/>
                          <a:cs typeface="+mn-cs"/>
                        </a:rPr>
                        <a:t>Tang &amp; Tan (2015) </a:t>
                      </a:r>
                    </a:p>
                  </a:txBody>
                  <a:tcPr/>
                </a:tc>
                <a:tc>
                  <a:txBody>
                    <a:bodyPr/>
                    <a:lstStyle/>
                    <a:p>
                      <a:r>
                        <a:rPr kumimoji="0" lang="en-US" sz="1200" kern="1200" dirty="0">
                          <a:solidFill>
                            <a:schemeClr val="dk1"/>
                          </a:solidFill>
                          <a:effectLst/>
                          <a:latin typeface="+mn-lt"/>
                          <a:ea typeface="+mn-ea"/>
                          <a:cs typeface="+mn-cs"/>
                        </a:rPr>
                        <a:t>The impact of energy consumption, income and foreign direct investment on carbon dioxide emissions </a:t>
                      </a:r>
                    </a:p>
                  </a:txBody>
                  <a:tcPr/>
                </a:tc>
                <a:tc>
                  <a:txBody>
                    <a:bodyPr/>
                    <a:lstStyle/>
                    <a:p>
                      <a:r>
                        <a:rPr kumimoji="0" lang="en-US" sz="1200" kern="1200" dirty="0">
                          <a:solidFill>
                            <a:schemeClr val="dk1"/>
                          </a:solidFill>
                          <a:effectLst/>
                          <a:latin typeface="+mn-lt"/>
                          <a:ea typeface="+mn-ea"/>
                          <a:cs typeface="+mn-cs"/>
                        </a:rPr>
                        <a:t>Vietnam</a:t>
                      </a:r>
                      <a:endParaRPr lang="en-US" sz="1200" dirty="0"/>
                    </a:p>
                  </a:txBody>
                  <a:tcPr/>
                </a:tc>
                <a:tc>
                  <a:txBody>
                    <a:bodyPr/>
                    <a:lstStyle/>
                    <a:p>
                      <a:r>
                        <a:rPr kumimoji="0" lang="en-US" sz="1200" kern="1200" dirty="0">
                          <a:solidFill>
                            <a:schemeClr val="dk1"/>
                          </a:solidFill>
                          <a:effectLst/>
                          <a:latin typeface="+mn-lt"/>
                          <a:ea typeface="+mn-ea"/>
                          <a:cs typeface="+mn-cs"/>
                        </a:rPr>
                        <a:t>1976-2009</a:t>
                      </a:r>
                      <a:endParaRPr lang="en-US" sz="1200" dirty="0"/>
                    </a:p>
                  </a:txBody>
                  <a:tcPr/>
                </a:tc>
                <a:tc>
                  <a:txBody>
                    <a:bodyPr/>
                    <a:lstStyle/>
                    <a:p>
                      <a:endParaRPr lang="en-US" sz="1200"/>
                    </a:p>
                  </a:txBody>
                  <a:tcPr/>
                </a:tc>
                <a:tc>
                  <a:txBody>
                    <a:bodyPr/>
                    <a:lstStyle/>
                    <a:p>
                      <a:r>
                        <a:rPr kumimoji="0" lang="en-US" sz="1200" kern="1200" dirty="0">
                          <a:solidFill>
                            <a:schemeClr val="dk1"/>
                          </a:solidFill>
                          <a:effectLst/>
                          <a:latin typeface="+mn-lt"/>
                          <a:ea typeface="+mn-ea"/>
                          <a:cs typeface="+mn-cs"/>
                        </a:rPr>
                        <a:t>Strong link of economic growth, energy demand, and FDI inflows to carbon emissions</a:t>
                      </a:r>
                      <a:endParaRPr lang="en-US" sz="1200" dirty="0"/>
                    </a:p>
                  </a:txBody>
                  <a:tcPr/>
                </a:tc>
                <a:extLst>
                  <a:ext uri="{0D108BD9-81ED-4DB2-BD59-A6C34878D82A}">
                    <a16:rowId xmlns:a16="http://schemas.microsoft.com/office/drawing/2014/main" val="2788243949"/>
                  </a:ext>
                </a:extLst>
              </a:tr>
              <a:tr h="228653">
                <a:tc>
                  <a:txBody>
                    <a:bodyPr/>
                    <a:lstStyle/>
                    <a:p>
                      <a:r>
                        <a:rPr kumimoji="0" lang="en-US" sz="1200" kern="1200" dirty="0">
                          <a:solidFill>
                            <a:schemeClr val="dk1"/>
                          </a:solidFill>
                          <a:effectLst/>
                          <a:latin typeface="+mn-lt"/>
                          <a:ea typeface="+mn-ea"/>
                          <a:cs typeface="+mn-cs"/>
                        </a:rPr>
                        <a:t>Salahuddin et al. (2015) </a:t>
                      </a:r>
                      <a:endParaRPr lang="en-US" sz="1200" dirty="0"/>
                    </a:p>
                  </a:txBody>
                  <a:tcPr/>
                </a:tc>
                <a:tc>
                  <a:txBody>
                    <a:bodyPr/>
                    <a:lstStyle/>
                    <a:p>
                      <a:r>
                        <a:rPr kumimoji="0" lang="en-US" sz="1200" kern="1200" dirty="0">
                          <a:solidFill>
                            <a:schemeClr val="dk1"/>
                          </a:solidFill>
                          <a:effectLst/>
                          <a:latin typeface="+mn-lt"/>
                          <a:ea typeface="+mn-ea"/>
                          <a:cs typeface="+mn-cs"/>
                        </a:rPr>
                        <a:t>Relationship between per capita income, energy demand, financial development, and carbon emissions </a:t>
                      </a:r>
                      <a:endParaRPr lang="en-US" sz="1200" dirty="0"/>
                    </a:p>
                  </a:txBody>
                  <a:tcPr/>
                </a:tc>
                <a:tc>
                  <a:txBody>
                    <a:bodyPr/>
                    <a:lstStyle/>
                    <a:p>
                      <a:r>
                        <a:rPr kumimoji="0" lang="en-US" sz="1200" kern="1200" dirty="0">
                          <a:solidFill>
                            <a:schemeClr val="dk1"/>
                          </a:solidFill>
                          <a:effectLst/>
                          <a:latin typeface="+mn-lt"/>
                          <a:ea typeface="+mn-ea"/>
                          <a:cs typeface="+mn-cs"/>
                        </a:rPr>
                        <a:t>Selected Gulf cooperation countries </a:t>
                      </a:r>
                      <a:endParaRPr lang="en-US" sz="1200" dirty="0"/>
                    </a:p>
                  </a:txBody>
                  <a:tcPr/>
                </a:tc>
                <a:tc>
                  <a:txBody>
                    <a:bodyPr/>
                    <a:lstStyle/>
                    <a:p>
                      <a:endParaRPr lang="en-US" sz="1200" dirty="0"/>
                    </a:p>
                  </a:txBody>
                  <a:tcPr/>
                </a:tc>
                <a:tc>
                  <a:txBody>
                    <a:bodyPr/>
                    <a:lstStyle/>
                    <a:p>
                      <a:endParaRPr lang="en-US" sz="1200" dirty="0"/>
                    </a:p>
                  </a:txBody>
                  <a:tcPr/>
                </a:tc>
                <a:tc>
                  <a:txBody>
                    <a:bodyPr/>
                    <a:lstStyle/>
                    <a:p>
                      <a:r>
                        <a:rPr kumimoji="0" lang="en-US" sz="1200" kern="1200" dirty="0">
                          <a:solidFill>
                            <a:schemeClr val="dk1"/>
                          </a:solidFill>
                          <a:effectLst/>
                          <a:latin typeface="+mn-lt"/>
                          <a:ea typeface="+mn-ea"/>
                          <a:cs typeface="+mn-cs"/>
                        </a:rPr>
                        <a:t>Positive correlation between energy demand and per capita income, and carbon emissions while negative correlation between financial development and carbon emissions</a:t>
                      </a:r>
                      <a:endParaRPr lang="en-US" sz="1200" dirty="0"/>
                    </a:p>
                  </a:txBody>
                  <a:tcPr/>
                </a:tc>
                <a:extLst>
                  <a:ext uri="{0D108BD9-81ED-4DB2-BD59-A6C34878D82A}">
                    <a16:rowId xmlns:a16="http://schemas.microsoft.com/office/drawing/2014/main" val="2749562851"/>
                  </a:ext>
                </a:extLst>
              </a:tr>
            </a:tbl>
          </a:graphicData>
        </a:graphic>
      </p:graphicFrame>
      <p:pic>
        <p:nvPicPr>
          <p:cNvPr id="7" name="Picture 6" descr="1d79dc5d5677b065fbf2c0ae">
            <a:extLst>
              <a:ext uri="{FF2B5EF4-FFF2-40B4-BE49-F238E27FC236}">
                <a16:creationId xmlns:a16="http://schemas.microsoft.com/office/drawing/2014/main" id="{DE36C065-1554-499F-BB41-95DA2EE6FB25}"/>
              </a:ext>
            </a:extLst>
          </p:cNvPr>
          <p:cNvPicPr/>
          <p:nvPr/>
        </p:nvPicPr>
        <p:blipFill>
          <a:blip r:embed="rId2" cstate="print"/>
          <a:srcRect/>
          <a:stretch>
            <a:fillRect/>
          </a:stretch>
        </p:blipFill>
        <p:spPr bwMode="auto">
          <a:xfrm>
            <a:off x="13855" y="-85285"/>
            <a:ext cx="1447800" cy="1219200"/>
          </a:xfrm>
          <a:prstGeom prst="rect">
            <a:avLst/>
          </a:prstGeom>
          <a:noFill/>
          <a:ln w="9525">
            <a:noFill/>
            <a:miter lim="800000"/>
            <a:headEnd/>
            <a:tailEnd/>
          </a:ln>
        </p:spPr>
      </p:pic>
    </p:spTree>
    <p:extLst>
      <p:ext uri="{BB962C8B-B14F-4D97-AF65-F5344CB8AC3E}">
        <p14:creationId xmlns:p14="http://schemas.microsoft.com/office/powerpoint/2010/main" val="35082632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1764</TotalTime>
  <Words>3709</Words>
  <Application>Microsoft Office PowerPoint</Application>
  <PresentationFormat>On-screen Show (4:3)</PresentationFormat>
  <Paragraphs>1852</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Microsoft YaHei</vt:lpstr>
      <vt:lpstr>Arial</vt:lpstr>
      <vt:lpstr>Calibri</vt:lpstr>
      <vt:lpstr>Cambria Math</vt:lpstr>
      <vt:lpstr>Georgia</vt:lpstr>
      <vt:lpstr>Tahoma</vt:lpstr>
      <vt:lpstr>Times New Roman</vt:lpstr>
      <vt:lpstr>Wingdings</vt:lpstr>
      <vt:lpstr>Wingdings 2</vt:lpstr>
      <vt:lpstr>Civic</vt:lpstr>
      <vt:lpstr>PowerPoint Presentation</vt:lpstr>
      <vt:lpstr>OUTLINE</vt:lpstr>
      <vt:lpstr>Background to the study </vt:lpstr>
      <vt:lpstr>Statement of problem</vt:lpstr>
      <vt:lpstr>Objectives &amp; Questions of the study</vt:lpstr>
      <vt:lpstr>Research hypothesis</vt:lpstr>
      <vt:lpstr>Contribution of the study</vt:lpstr>
      <vt:lpstr>Literature review</vt:lpstr>
      <vt:lpstr>Literature review</vt:lpstr>
      <vt:lpstr>Literature review</vt:lpstr>
      <vt:lpstr>Literature review</vt:lpstr>
      <vt:lpstr>Research methods</vt:lpstr>
      <vt:lpstr>Research methods</vt:lpstr>
      <vt:lpstr>Research methods</vt:lpstr>
      <vt:lpstr>Research methods</vt:lpstr>
      <vt:lpstr>Research methods</vt:lpstr>
      <vt:lpstr>Research methods</vt:lpstr>
      <vt:lpstr>Results and Discussions</vt:lpstr>
      <vt:lpstr>Results and Discussions</vt:lpstr>
      <vt:lpstr>Results and Discussions</vt:lpstr>
      <vt:lpstr>Results and Discussions</vt:lpstr>
      <vt:lpstr>Results and Discussions</vt:lpstr>
      <vt:lpstr>Results and Discussions</vt:lpstr>
      <vt:lpstr>Results and Discussions</vt:lpstr>
      <vt:lpstr>Results and Discussions</vt:lpstr>
      <vt:lpstr>Results and Discussions</vt:lpstr>
      <vt:lpstr>Conclusion &amp; Recommendation</vt:lpstr>
      <vt:lpstr>Conclusion &amp; Recommendation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Ghana Banking Crisis: Causes and Perspectives  Apollos University  Francis Ayensu  RES 9311-18SYT071 Fundamental of Business Research Research Project  Dr. Bill Lambrecht  </dc:title>
  <dc:creator>user</dc:creator>
  <cp:lastModifiedBy>Francis Ayensu</cp:lastModifiedBy>
  <cp:revision>206</cp:revision>
  <dcterms:created xsi:type="dcterms:W3CDTF">2018-10-18T07:13:50Z</dcterms:created>
  <dcterms:modified xsi:type="dcterms:W3CDTF">2023-12-21T18:09:44Z</dcterms:modified>
</cp:coreProperties>
</file>